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26"/>
  </p:notesMasterIdLst>
  <p:sldIdLst>
    <p:sldId id="256" r:id="rId2"/>
    <p:sldId id="267" r:id="rId3"/>
    <p:sldId id="257" r:id="rId4"/>
    <p:sldId id="258" r:id="rId5"/>
    <p:sldId id="262" r:id="rId6"/>
    <p:sldId id="259" r:id="rId7"/>
    <p:sldId id="268" r:id="rId8"/>
    <p:sldId id="260" r:id="rId9"/>
    <p:sldId id="261" r:id="rId10"/>
    <p:sldId id="263" r:id="rId11"/>
    <p:sldId id="264" r:id="rId12"/>
    <p:sldId id="265" r:id="rId13"/>
    <p:sldId id="269" r:id="rId14"/>
    <p:sldId id="271" r:id="rId15"/>
    <p:sldId id="272" r:id="rId16"/>
    <p:sldId id="273" r:id="rId17"/>
    <p:sldId id="274" r:id="rId18"/>
    <p:sldId id="266" r:id="rId19"/>
    <p:sldId id="316" r:id="rId20"/>
    <p:sldId id="276" r:id="rId21"/>
    <p:sldId id="278" r:id="rId22"/>
    <p:sldId id="279" r:id="rId23"/>
    <p:sldId id="277" r:id="rId24"/>
    <p:sldId id="280" r:id="rId25"/>
    <p:sldId id="282" r:id="rId26"/>
    <p:sldId id="284" r:id="rId27"/>
    <p:sldId id="283" r:id="rId28"/>
    <p:sldId id="285" r:id="rId29"/>
    <p:sldId id="286" r:id="rId30"/>
    <p:sldId id="287" r:id="rId31"/>
    <p:sldId id="293" r:id="rId32"/>
    <p:sldId id="288" r:id="rId33"/>
    <p:sldId id="289" r:id="rId34"/>
    <p:sldId id="290" r:id="rId35"/>
    <p:sldId id="292" r:id="rId36"/>
    <p:sldId id="291" r:id="rId37"/>
    <p:sldId id="281" r:id="rId38"/>
    <p:sldId id="294" r:id="rId39"/>
    <p:sldId id="295" r:id="rId40"/>
    <p:sldId id="296" r:id="rId41"/>
    <p:sldId id="297" r:id="rId42"/>
    <p:sldId id="298" r:id="rId43"/>
    <p:sldId id="299" r:id="rId44"/>
    <p:sldId id="300" r:id="rId45"/>
    <p:sldId id="301" r:id="rId46"/>
    <p:sldId id="306" r:id="rId47"/>
    <p:sldId id="302" r:id="rId48"/>
    <p:sldId id="303" r:id="rId49"/>
    <p:sldId id="304" r:id="rId50"/>
    <p:sldId id="305" r:id="rId51"/>
    <p:sldId id="307" r:id="rId52"/>
    <p:sldId id="309" r:id="rId53"/>
    <p:sldId id="310" r:id="rId54"/>
    <p:sldId id="311" r:id="rId55"/>
    <p:sldId id="353" r:id="rId56"/>
    <p:sldId id="354" r:id="rId57"/>
    <p:sldId id="355" r:id="rId58"/>
    <p:sldId id="356" r:id="rId59"/>
    <p:sldId id="312" r:id="rId60"/>
    <p:sldId id="308" r:id="rId61"/>
    <p:sldId id="313" r:id="rId62"/>
    <p:sldId id="314" r:id="rId63"/>
    <p:sldId id="315" r:id="rId64"/>
    <p:sldId id="317" r:id="rId65"/>
    <p:sldId id="318" r:id="rId66"/>
    <p:sldId id="319" r:id="rId67"/>
    <p:sldId id="320" r:id="rId68"/>
    <p:sldId id="321" r:id="rId69"/>
    <p:sldId id="322" r:id="rId70"/>
    <p:sldId id="323" r:id="rId71"/>
    <p:sldId id="324" r:id="rId72"/>
    <p:sldId id="325" r:id="rId73"/>
    <p:sldId id="326" r:id="rId74"/>
    <p:sldId id="328" r:id="rId75"/>
    <p:sldId id="329" r:id="rId76"/>
    <p:sldId id="330" r:id="rId77"/>
    <p:sldId id="331" r:id="rId78"/>
    <p:sldId id="332" r:id="rId79"/>
    <p:sldId id="333" r:id="rId80"/>
    <p:sldId id="336" r:id="rId81"/>
    <p:sldId id="337" r:id="rId82"/>
    <p:sldId id="338" r:id="rId83"/>
    <p:sldId id="342" r:id="rId84"/>
    <p:sldId id="334" r:id="rId85"/>
    <p:sldId id="335" r:id="rId86"/>
    <p:sldId id="339" r:id="rId87"/>
    <p:sldId id="340" r:id="rId88"/>
    <p:sldId id="343" r:id="rId89"/>
    <p:sldId id="344" r:id="rId90"/>
    <p:sldId id="345" r:id="rId91"/>
    <p:sldId id="346" r:id="rId92"/>
    <p:sldId id="349" r:id="rId93"/>
    <p:sldId id="347" r:id="rId94"/>
    <p:sldId id="348" r:id="rId95"/>
    <p:sldId id="350" r:id="rId96"/>
    <p:sldId id="351" r:id="rId97"/>
    <p:sldId id="352" r:id="rId98"/>
    <p:sldId id="357" r:id="rId99"/>
    <p:sldId id="358" r:id="rId100"/>
    <p:sldId id="361" r:id="rId101"/>
    <p:sldId id="359" r:id="rId102"/>
    <p:sldId id="360" r:id="rId103"/>
    <p:sldId id="363" r:id="rId104"/>
    <p:sldId id="364" r:id="rId105"/>
    <p:sldId id="362" r:id="rId106"/>
    <p:sldId id="366" r:id="rId107"/>
    <p:sldId id="365" r:id="rId108"/>
    <p:sldId id="369" r:id="rId109"/>
    <p:sldId id="367" r:id="rId110"/>
    <p:sldId id="368" r:id="rId111"/>
    <p:sldId id="370" r:id="rId112"/>
    <p:sldId id="372" r:id="rId113"/>
    <p:sldId id="374" r:id="rId114"/>
    <p:sldId id="373" r:id="rId115"/>
    <p:sldId id="375" r:id="rId116"/>
    <p:sldId id="376" r:id="rId117"/>
    <p:sldId id="377" r:id="rId118"/>
    <p:sldId id="379" r:id="rId119"/>
    <p:sldId id="378" r:id="rId120"/>
    <p:sldId id="371" r:id="rId121"/>
    <p:sldId id="380" r:id="rId122"/>
    <p:sldId id="381" r:id="rId123"/>
    <p:sldId id="382" r:id="rId124"/>
    <p:sldId id="383" r:id="rId1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on a Python" id="{584BBEF1-FCAD-4F1E-B100-AB4712161E04}">
          <p14:sldIdLst>
            <p14:sldId id="256"/>
            <p14:sldId id="267"/>
            <p14:sldId id="257"/>
            <p14:sldId id="258"/>
            <p14:sldId id="262"/>
            <p14:sldId id="259"/>
            <p14:sldId id="268"/>
            <p14:sldId id="260"/>
            <p14:sldId id="261"/>
            <p14:sldId id="263"/>
            <p14:sldId id="264"/>
            <p14:sldId id="265"/>
            <p14:sldId id="269"/>
            <p14:sldId id="271"/>
            <p14:sldId id="272"/>
            <p14:sldId id="273"/>
            <p14:sldId id="274"/>
            <p14:sldId id="266"/>
          </p14:sldIdLst>
        </p14:section>
        <p14:section name="Matematicas aplicadas la IA" id="{9ED079B6-981F-4F9B-B98B-4A252F5BCECF}">
          <p14:sldIdLst>
            <p14:sldId id="316"/>
            <p14:sldId id="276"/>
            <p14:sldId id="278"/>
            <p14:sldId id="279"/>
            <p14:sldId id="277"/>
            <p14:sldId id="280"/>
            <p14:sldId id="282"/>
            <p14:sldId id="284"/>
            <p14:sldId id="283"/>
            <p14:sldId id="285"/>
            <p14:sldId id="286"/>
            <p14:sldId id="287"/>
            <p14:sldId id="293"/>
            <p14:sldId id="288"/>
            <p14:sldId id="289"/>
            <p14:sldId id="290"/>
            <p14:sldId id="292"/>
            <p14:sldId id="291"/>
            <p14:sldId id="281"/>
            <p14:sldId id="294"/>
            <p14:sldId id="295"/>
            <p14:sldId id="296"/>
            <p14:sldId id="297"/>
            <p14:sldId id="298"/>
            <p14:sldId id="299"/>
            <p14:sldId id="300"/>
            <p14:sldId id="301"/>
            <p14:sldId id="306"/>
            <p14:sldId id="302"/>
            <p14:sldId id="303"/>
            <p14:sldId id="304"/>
            <p14:sldId id="305"/>
            <p14:sldId id="307"/>
            <p14:sldId id="309"/>
            <p14:sldId id="310"/>
            <p14:sldId id="311"/>
            <p14:sldId id="353"/>
            <p14:sldId id="354"/>
            <p14:sldId id="355"/>
            <p14:sldId id="356"/>
            <p14:sldId id="312"/>
            <p14:sldId id="308"/>
            <p14:sldId id="313"/>
            <p14:sldId id="314"/>
            <p14:sldId id="315"/>
            <p14:sldId id="317"/>
            <p14:sldId id="318"/>
            <p14:sldId id="319"/>
            <p14:sldId id="320"/>
            <p14:sldId id="321"/>
            <p14:sldId id="322"/>
            <p14:sldId id="323"/>
            <p14:sldId id="324"/>
            <p14:sldId id="325"/>
            <p14:sldId id="326"/>
          </p14:sldIdLst>
        </p14:section>
        <p14:section name="Ingenieria de datos" id="{A9F422A4-DE87-4ABA-B58E-DB9DDBA86FE4}">
          <p14:sldIdLst>
            <p14:sldId id="328"/>
            <p14:sldId id="329"/>
            <p14:sldId id="330"/>
            <p14:sldId id="331"/>
            <p14:sldId id="332"/>
            <p14:sldId id="333"/>
            <p14:sldId id="336"/>
            <p14:sldId id="337"/>
            <p14:sldId id="338"/>
            <p14:sldId id="342"/>
            <p14:sldId id="334"/>
            <p14:sldId id="335"/>
            <p14:sldId id="339"/>
            <p14:sldId id="340"/>
            <p14:sldId id="343"/>
            <p14:sldId id="344"/>
            <p14:sldId id="345"/>
            <p14:sldId id="346"/>
            <p14:sldId id="349"/>
            <p14:sldId id="347"/>
            <p14:sldId id="348"/>
            <p14:sldId id="350"/>
            <p14:sldId id="351"/>
            <p14:sldId id="352"/>
          </p14:sldIdLst>
        </p14:section>
        <p14:section name="Machine Learning" id="{246E8E8D-6467-45AD-8CAA-7A7135DE6F2C}">
          <p14:sldIdLst>
            <p14:sldId id="357"/>
            <p14:sldId id="358"/>
            <p14:sldId id="361"/>
            <p14:sldId id="359"/>
            <p14:sldId id="360"/>
            <p14:sldId id="363"/>
            <p14:sldId id="364"/>
            <p14:sldId id="362"/>
            <p14:sldId id="366"/>
            <p14:sldId id="365"/>
            <p14:sldId id="369"/>
            <p14:sldId id="367"/>
            <p14:sldId id="368"/>
            <p14:sldId id="370"/>
            <p14:sldId id="372"/>
            <p14:sldId id="374"/>
            <p14:sldId id="373"/>
            <p14:sldId id="375"/>
            <p14:sldId id="376"/>
            <p14:sldId id="377"/>
            <p14:sldId id="379"/>
            <p14:sldId id="378"/>
            <p14:sldId id="371"/>
          </p14:sldIdLst>
        </p14:section>
        <p14:section name="IBM Watson" id="{0F1F29E4-675B-402D-8E84-EC0373F96EFC}">
          <p14:sldIdLst>
            <p14:sldId id="380"/>
            <p14:sldId id="381"/>
            <p14:sldId id="382"/>
            <p14:sldId id="3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uario" initials="U" lastIdx="1" clrIdx="0">
    <p:extLst>
      <p:ext uri="{19B8F6BF-5375-455C-9EA6-DF929625EA0E}">
        <p15:presenceInfo xmlns:p15="http://schemas.microsoft.com/office/powerpoint/2012/main" userId="Usuar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F2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5" autoAdjust="0"/>
    <p:restoredTop sz="95455" autoAdjust="0"/>
  </p:normalViewPr>
  <p:slideViewPr>
    <p:cSldViewPr snapToGrid="0">
      <p:cViewPr varScale="1">
        <p:scale>
          <a:sx n="74" d="100"/>
          <a:sy n="74" d="100"/>
        </p:scale>
        <p:origin x="504" y="72"/>
      </p:cViewPr>
      <p:guideLst/>
    </p:cSldViewPr>
  </p:slideViewPr>
  <p:outlineViewPr>
    <p:cViewPr>
      <p:scale>
        <a:sx n="33" d="100"/>
        <a:sy n="33" d="100"/>
      </p:scale>
      <p:origin x="0" y="-18060"/>
    </p:cViewPr>
  </p:outlineViewPr>
  <p:notesTextViewPr>
    <p:cViewPr>
      <p:scale>
        <a:sx n="1" d="1"/>
        <a:sy n="1" d="1"/>
      </p:scale>
      <p:origin x="0" y="0"/>
    </p:cViewPr>
  </p:notesTextViewPr>
  <p:sorterViewPr>
    <p:cViewPr>
      <p:scale>
        <a:sx n="100" d="100"/>
        <a:sy n="100" d="100"/>
      </p:scale>
      <p:origin x="0" y="-11700"/>
    </p:cViewPr>
  </p:sorterViewPr>
  <p:notesViewPr>
    <p:cSldViewPr snapToGrid="0">
      <p:cViewPr varScale="1">
        <p:scale>
          <a:sx n="69" d="100"/>
          <a:sy n="69" d="100"/>
        </p:scale>
        <p:origin x="256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AB694-DC04-420A-99C4-19BA269071DF}" type="datetimeFigureOut">
              <a:rPr lang="es-CO" smtClean="0"/>
              <a:t>17/07/2020</a:t>
            </a:fld>
            <a:endParaRPr lang="es-CO"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D27366-488A-447F-AA5E-53167F305568}" type="slidenum">
              <a:rPr lang="es-CO" smtClean="0"/>
              <a:t>‹Nº›</a:t>
            </a:fld>
            <a:endParaRPr lang="es-CO" dirty="0"/>
          </a:p>
        </p:txBody>
      </p:sp>
    </p:spTree>
    <p:extLst>
      <p:ext uri="{BB962C8B-B14F-4D97-AF65-F5344CB8AC3E}">
        <p14:creationId xmlns:p14="http://schemas.microsoft.com/office/powerpoint/2010/main" val="551041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42D27366-488A-447F-AA5E-53167F305568}" type="slidenum">
              <a:rPr lang="es-CO" smtClean="0"/>
              <a:t>15</a:t>
            </a:fld>
            <a:endParaRPr lang="es-CO" dirty="0"/>
          </a:p>
        </p:txBody>
      </p:sp>
    </p:spTree>
    <p:extLst>
      <p:ext uri="{BB962C8B-B14F-4D97-AF65-F5344CB8AC3E}">
        <p14:creationId xmlns:p14="http://schemas.microsoft.com/office/powerpoint/2010/main" val="3009528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42D27366-488A-447F-AA5E-53167F305568}" type="slidenum">
              <a:rPr lang="es-CO" smtClean="0"/>
              <a:t>16</a:t>
            </a:fld>
            <a:endParaRPr lang="es-CO" dirty="0"/>
          </a:p>
        </p:txBody>
      </p:sp>
    </p:spTree>
    <p:extLst>
      <p:ext uri="{BB962C8B-B14F-4D97-AF65-F5344CB8AC3E}">
        <p14:creationId xmlns:p14="http://schemas.microsoft.com/office/powerpoint/2010/main" val="3289618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42D27366-488A-447F-AA5E-53167F305568}" type="slidenum">
              <a:rPr lang="es-CO" smtClean="0"/>
              <a:t>18</a:t>
            </a:fld>
            <a:endParaRPr lang="es-CO" dirty="0"/>
          </a:p>
        </p:txBody>
      </p:sp>
    </p:spTree>
    <p:extLst>
      <p:ext uri="{BB962C8B-B14F-4D97-AF65-F5344CB8AC3E}">
        <p14:creationId xmlns:p14="http://schemas.microsoft.com/office/powerpoint/2010/main" val="973997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42D27366-488A-447F-AA5E-53167F305568}" type="slidenum">
              <a:rPr lang="es-CO" smtClean="0"/>
              <a:t>32</a:t>
            </a:fld>
            <a:endParaRPr lang="es-CO" dirty="0"/>
          </a:p>
        </p:txBody>
      </p:sp>
    </p:spTree>
    <p:extLst>
      <p:ext uri="{BB962C8B-B14F-4D97-AF65-F5344CB8AC3E}">
        <p14:creationId xmlns:p14="http://schemas.microsoft.com/office/powerpoint/2010/main" val="426105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B61BEF0D-F0BB-DE4B-95CE-6DB70DBA9567}" type="datetimeFigureOut">
              <a:rPr lang="en-US" smtClean="0"/>
              <a:pPr/>
              <a:t>7/17/2020</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053158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307512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287557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756977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7/17/2020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246902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783711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77269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63992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855085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7/17/2020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838563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B61BEF0D-F0BB-DE4B-95CE-6DB70DBA9567}" type="datetimeFigureOut">
              <a:rPr lang="en-US" smtClean="0"/>
              <a:pPr/>
              <a:t>7/17/2020</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27767573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B61BEF0D-F0BB-DE4B-95CE-6DB70DBA9567}" type="datetimeFigureOut">
              <a:rPr lang="en-US" smtClean="0"/>
              <a:pPr/>
              <a:t>7/17/2020</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95178312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01.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14.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JuanPabloMF/machine-learning-platzi/blob/master/09%20Preparaci%C3%B3n%20de%20los%20datos.ipynb" TargetMode="External"/><Relationship Id="rId2" Type="http://schemas.openxmlformats.org/officeDocument/2006/relationships/hyperlink" Target="https://github.com/JuanPabloMF/machine-learning-platzi/blob/master/08%20Introducci%C3%B3n%20a%20Python%20Cient%C3%ADfico.ipynb" TargetMode="External"/><Relationship Id="rId1" Type="http://schemas.openxmlformats.org/officeDocument/2006/relationships/slideLayout" Target="../slideLayouts/slideLayout2.xml"/><Relationship Id="rId4" Type="http://schemas.openxmlformats.org/officeDocument/2006/relationships/image" Target="../media/image215.jpeg"/></Relationships>
</file>

<file path=ppt/slides/_rels/slide10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s://github.com/JuanPabloMF/machine-learning-platzi/blob/master/10%20Primera%20Iteraci%C3%B3n%20-%20Modelamiento%20y%20Evaluaci%C3%B3n.ipynb"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hyperlink" Target="https://explorable.com/es/la-correlacion-estadistica"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hyperlink" Target="https://iartificial.net/arboles-de-decision-con-ejemplos-en-python/"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hyperlink" Target="https://ligdigonzalez.com/metodos-de-ensamble-de-modelos-machine-learning-ensemble-methods-en-espanol/"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hyperlink" Target="https://www.buguroo.com/es/blog/optimizacion-de-hiperparametros"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machinelearningmastery.com/deploy-machine-learning-model-to-production/" TargetMode="External"/><Relationship Id="rId2" Type="http://schemas.openxmlformats.org/officeDocument/2006/relationships/hyperlink" Target="https://www.analyticsvidhya.com/blog/2017/09/machine-learning-models-as-apis-using-flask/"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0.xml.rels><?xml version="1.0" encoding="UTF-8" standalone="yes"?>
<Relationships xmlns="http://schemas.openxmlformats.org/package/2006/relationships"><Relationship Id="rId3" Type="http://schemas.openxmlformats.org/officeDocument/2006/relationships/hyperlink" Target="https://www.datacamp.com/community/blog/python-pandas-cheat-sheet#gs.oundfxM" TargetMode="External"/><Relationship Id="rId7" Type="http://schemas.openxmlformats.org/officeDocument/2006/relationships/hyperlink" Target="https://startupsventurecapital.com/essential-cheat-sheets-for-machine-learning-and-deep-learning-researchers-efb6a8ebd2e5" TargetMode="External"/><Relationship Id="rId2" Type="http://schemas.openxmlformats.org/officeDocument/2006/relationships/hyperlink" Target="https://numpy.org/doc/stable/user/quickstart.html" TargetMode="External"/><Relationship Id="rId1" Type="http://schemas.openxmlformats.org/officeDocument/2006/relationships/slideLayout" Target="../slideLayouts/slideLayout2.xml"/><Relationship Id="rId6" Type="http://schemas.openxmlformats.org/officeDocument/2006/relationships/hyperlink" Target="https://scikit-learn.org/stable/user_guide.html" TargetMode="External"/><Relationship Id="rId5" Type="http://schemas.openxmlformats.org/officeDocument/2006/relationships/hyperlink" Target="https://matplotlib.org/contents.html" TargetMode="External"/><Relationship Id="rId4" Type="http://schemas.openxmlformats.org/officeDocument/2006/relationships/hyperlink" Target="https://www.datacamp.com/community/blog/pandas-cheat-sheet-python#gs.HPFoRIc" TargetMode="External"/></Relationships>
</file>

<file path=ppt/slides/_rels/slide121.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gist.github.com/patriciorangles/5566058"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geogebra.org/m/FjEMjve8#material/H84RJVAH"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Guido_van_Rossum" TargetMode="External"/><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UMDH9-dVxg" TargetMode="External"/><Relationship Id="rId2" Type="http://schemas.openxmlformats.org/officeDocument/2006/relationships/hyperlink" Target="https://www.youtube.com/watch?v=AeOQdKP9h9w"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UMDH9-dVxg" TargetMode="External"/><Relationship Id="rId2" Type="http://schemas.openxmlformats.org/officeDocument/2006/relationships/hyperlink" Target="https://www.youtube.com/watch?v=AeOQdKP9h9w"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AeOQdKP9h9w"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hyperlink" Target="https://www.youtube.com/watch?v=-UMDH9-dVxg"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hyperlink" Target="https://www.youtube.com/watch?v=-UMDH9-dVxg" TargetMode="External"/><Relationship Id="rId7" Type="http://schemas.openxmlformats.org/officeDocument/2006/relationships/image" Target="../media/image55.png"/><Relationship Id="rId2" Type="http://schemas.openxmlformats.org/officeDocument/2006/relationships/hyperlink" Target="https://www.youtube.com/watch?v=AeOQdKP9h9w" TargetMode="Externa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UMDH9-dVxg" TargetMode="External"/><Relationship Id="rId2" Type="http://schemas.openxmlformats.org/officeDocument/2006/relationships/hyperlink" Target="https://www.youtube.com/watch?v=AeOQdKP9h9w" TargetMode="Externa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UMDH9-dVxg" TargetMode="External"/><Relationship Id="rId2" Type="http://schemas.openxmlformats.org/officeDocument/2006/relationships/hyperlink" Target="https://www.youtube.com/watch?v=AeOQdKP9h9w" TargetMode="Externa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s://www.youtube.com/watch?v=CNXjDWfR_o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sangakoo.com/es/temario/combinatoria" TargetMode="Externa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hyperlink" Target="http://www.unipamplona.edu.co/unipamplona/portalIG/home_23/recursos/general/11072012/grafo3.pd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XW86MDEDj9I" TargetMode="External"/><Relationship Id="rId2" Type="http://schemas.openxmlformats.org/officeDocument/2006/relationships/hyperlink" Target="https://www.youtube.com/watch?v=oxslxaHiQEI" TargetMode="Externa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hyperlink" Target="https://es.scribd.com/doc/95800242/Formulario-de-Logica-Proposicional" TargetMode="External"/><Relationship Id="rId2" Type="http://schemas.openxmlformats.org/officeDocument/2006/relationships/hyperlink" Target="https://www.youtube.com/watch?v=G53Da_gzsx0" TargetMode="Externa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hyperlink" Target="https://www.fhybea.com/probabilidad_clasica.html" TargetMode="Externa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www.fhybea.com/probabilidad-condicional-ejercicios-formula.html" TargetMode="Externa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5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hyperlink" Target="https://www.superprof.es/apuntes/escolar/matematicas/probabilidades/combinatoria/teorema-de-bayes.html" TargetMode="Externa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gif"/></Relationships>
</file>

<file path=ppt/slides/_rels/slide5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hyperlink" Target="https://www.youtube.com/watch?v=_wonmKS4Blk&amp;list=PL3KGq8pH1bFRXWIf8UiELhHHd0DoTw9Qh"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T8aCfSBlrqU" TargetMode="External"/><Relationship Id="rId2" Type="http://schemas.openxmlformats.org/officeDocument/2006/relationships/hyperlink" Target="https://www.youtube.com/channel/UCLJV54sFqPiH4MYcJKvGesg/playlists" TargetMode="Externa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2.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hyperlink" Target="https://es.coursera.org/lecture/clasificacion-imagenes/support-vector-machines-svm-desarrollo-matematico-ztrcv" TargetMode="External"/><Relationship Id="rId7" Type="http://schemas.openxmlformats.org/officeDocument/2006/relationships/image" Target="../media/image125.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190.png"/><Relationship Id="rId9" Type="http://schemas.openxmlformats.org/officeDocument/2006/relationships/image" Target="../media/image127.png"/></Relationships>
</file>

<file path=ppt/slides/_rels/slide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jpeg"/></Relationships>
</file>

<file path=ppt/slides/_rels/slide6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www.cs.us.es/~fsancho/?e=230" TargetMode="External"/><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gif"/><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6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6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77.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hyperlink" Target="https://medium.com/@meightpc_14421/data-scientist-vs-data-analysis-vs-ml-engineer-which-job-is-most-suited-for-you-def7b12b3256" TargetMode="Externa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7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marmunozcoach.com/wp-content/uploads/2019/02/5.-Rodrigo-Abt-Data-Science-y-Big-Data-roles-del-futuro.pdf" TargetMode="External"/><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jpeg"/><Relationship Id="rId4" Type="http://schemas.openxmlformats.org/officeDocument/2006/relationships/image" Target="../media/image159.png"/></Relationships>
</file>

<file path=ppt/slides/_rels/slide7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datasetsearch.research.google.com/" TargetMode="External"/><Relationship Id="rId2" Type="http://schemas.openxmlformats.org/officeDocument/2006/relationships/hyperlink" Target="https://datos.gov.co/" TargetMode="External"/><Relationship Id="rId1" Type="http://schemas.openxmlformats.org/officeDocument/2006/relationships/slideLayout" Target="../slideLayouts/slideLayout2.xml"/><Relationship Id="rId6" Type="http://schemas.openxmlformats.org/officeDocument/2006/relationships/hyperlink" Target="https://microdata.worldbank.org/index.php/home" TargetMode="External"/><Relationship Id="rId5" Type="http://schemas.openxmlformats.org/officeDocument/2006/relationships/hyperlink" Target="http://www.gisandbeers.com/20-fuentes-de-datos-para-big-data-mundiales/" TargetMode="External"/><Relationship Id="rId4" Type="http://schemas.openxmlformats.org/officeDocument/2006/relationships/hyperlink" Target="https://towardsdatascience.com/top-10-great-sites-with-free-data-sets-581ac8f6334"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colab.research.google.com/notebooks/intro.ipynb" TargetMode="External"/><Relationship Id="rId2" Type="http://schemas.openxmlformats.org/officeDocument/2006/relationships/hyperlink" Target="https://www.anaconda.com/products/individual" TargetMode="External"/><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8.png"/></Relationships>
</file>

<file path=ppt/slides/_rels/slide85.xml.rels><?xml version="1.0" encoding="UTF-8" standalone="yes"?>
<Relationships xmlns="http://schemas.openxmlformats.org/package/2006/relationships"><Relationship Id="rId3" Type="http://schemas.openxmlformats.org/officeDocument/2006/relationships/image" Target="../media/image171.jpeg"/><Relationship Id="rId7" Type="http://schemas.openxmlformats.org/officeDocument/2006/relationships/hyperlink" Target="https://www.cienciadedatos.net/" TargetMode="External"/><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86.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jpe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8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95.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5.png"/><Relationship Id="rId7" Type="http://schemas.openxmlformats.org/officeDocument/2006/relationships/image" Target="../media/image198.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hyperlink" Target="http://matplotlib.org/" TargetMode="External"/><Relationship Id="rId10" Type="http://schemas.openxmlformats.org/officeDocument/2006/relationships/image" Target="../media/image201.png"/><Relationship Id="rId4" Type="http://schemas.openxmlformats.org/officeDocument/2006/relationships/image" Target="../media/image196.png"/><Relationship Id="rId9" Type="http://schemas.openxmlformats.org/officeDocument/2006/relationships/image" Target="../media/image200.png"/></Relationships>
</file>

<file path=ppt/slides/_rels/slide9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9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5 grandes mitos en inteligencia artificial y machine learning"/>
          <p:cNvPicPr>
            <a:picLocks noChangeAspect="1" noChangeArrowheads="1"/>
          </p:cNvPicPr>
          <p:nvPr/>
        </p:nvPicPr>
        <p:blipFill rotWithShape="1">
          <a:blip r:embed="rId2">
            <a:clrChange>
              <a:clrFrom>
                <a:srgbClr val="102230"/>
              </a:clrFrom>
              <a:clrTo>
                <a:srgbClr val="102230">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l="16325" t="4406" r="16202"/>
          <a:stretch/>
        </p:blipFill>
        <p:spPr bwMode="auto">
          <a:xfrm>
            <a:off x="3556001" y="-5679"/>
            <a:ext cx="8612554" cy="686367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318305" y="1812451"/>
            <a:ext cx="7149460" cy="1483201"/>
          </a:xfrm>
        </p:spPr>
        <p:txBody>
          <a:bodyPr/>
          <a:lstStyle/>
          <a:p>
            <a:pPr algn="ctr"/>
            <a:r>
              <a:rPr lang="es-MX" sz="3600" b="1" dirty="0" smtClean="0"/>
              <a:t>INTRODUCCIÓN INTELIGENCIA ARTIFICIAL Y MACHINE LEARNING</a:t>
            </a:r>
            <a:endParaRPr lang="es-CO" sz="3600" b="1" dirty="0"/>
          </a:p>
        </p:txBody>
      </p:sp>
      <p:sp>
        <p:nvSpPr>
          <p:cNvPr id="3" name="Subtítulo 2"/>
          <p:cNvSpPr>
            <a:spLocks noGrp="1"/>
          </p:cNvSpPr>
          <p:nvPr>
            <p:ph type="subTitle" idx="1"/>
          </p:nvPr>
        </p:nvSpPr>
        <p:spPr>
          <a:xfrm>
            <a:off x="447094" y="4253866"/>
            <a:ext cx="9228201" cy="1645920"/>
          </a:xfrm>
        </p:spPr>
        <p:txBody>
          <a:bodyPr>
            <a:normAutofit fontScale="77500" lnSpcReduction="20000"/>
          </a:bodyPr>
          <a:lstStyle/>
          <a:p>
            <a:pPr marL="457200" indent="-457200">
              <a:buFontTx/>
              <a:buChar char="-"/>
            </a:pPr>
            <a:r>
              <a:rPr lang="es-MX" dirty="0" smtClean="0"/>
              <a:t>Introducción a Python</a:t>
            </a:r>
          </a:p>
          <a:p>
            <a:pPr marL="457200" indent="-457200">
              <a:buFontTx/>
              <a:buChar char="-"/>
            </a:pPr>
            <a:r>
              <a:rPr lang="es-MX" dirty="0" smtClean="0"/>
              <a:t>Fundamentos Matemáticos aplicados a la IA</a:t>
            </a:r>
          </a:p>
          <a:p>
            <a:pPr marL="457200" indent="-457200">
              <a:buFontTx/>
              <a:buChar char="-"/>
            </a:pPr>
            <a:r>
              <a:rPr lang="es-MX" dirty="0" smtClean="0"/>
              <a:t>Ingeniería de datos</a:t>
            </a:r>
          </a:p>
          <a:p>
            <a:pPr marL="457200" indent="-457200">
              <a:buFontTx/>
              <a:buChar char="-"/>
            </a:pPr>
            <a:r>
              <a:rPr lang="es-MX" dirty="0" smtClean="0"/>
              <a:t>Machine Learning</a:t>
            </a:r>
            <a:endParaRPr lang="es-CO" dirty="0"/>
          </a:p>
        </p:txBody>
      </p:sp>
      <p:sp>
        <p:nvSpPr>
          <p:cNvPr id="5" name="CuadroTexto 4"/>
          <p:cNvSpPr txBox="1"/>
          <p:nvPr/>
        </p:nvSpPr>
        <p:spPr>
          <a:xfrm>
            <a:off x="7862278" y="5719482"/>
            <a:ext cx="4018208" cy="923330"/>
          </a:xfrm>
          <a:prstGeom prst="rect">
            <a:avLst/>
          </a:prstGeom>
          <a:noFill/>
        </p:spPr>
        <p:txBody>
          <a:bodyPr wrap="square" rtlCol="0">
            <a:spAutoFit/>
          </a:bodyPr>
          <a:lstStyle/>
          <a:p>
            <a:pPr algn="r"/>
            <a:r>
              <a:rPr lang="es-MX" b="1" dirty="0" smtClean="0">
                <a:solidFill>
                  <a:schemeClr val="bg1"/>
                </a:solidFill>
              </a:rPr>
              <a:t>José Ricardo Pedraza Ballén</a:t>
            </a:r>
            <a:endParaRPr lang="es-MX" b="1" dirty="0">
              <a:solidFill>
                <a:schemeClr val="bg1"/>
              </a:solidFill>
            </a:endParaRPr>
          </a:p>
          <a:p>
            <a:pPr algn="r"/>
            <a:r>
              <a:rPr lang="es-MX" b="1" dirty="0" smtClean="0">
                <a:solidFill>
                  <a:schemeClr val="bg1"/>
                </a:solidFill>
              </a:rPr>
              <a:t>Ingeniero de Sistemas</a:t>
            </a:r>
          </a:p>
          <a:p>
            <a:pPr algn="r"/>
            <a:r>
              <a:rPr lang="es-MX" b="1" dirty="0" smtClean="0">
                <a:solidFill>
                  <a:schemeClr val="bg1"/>
                </a:solidFill>
              </a:rPr>
              <a:t>2020</a:t>
            </a:r>
            <a:endParaRPr lang="es-CO" b="1" dirty="0">
              <a:solidFill>
                <a:schemeClr val="bg1"/>
              </a:solidFill>
            </a:endParaRPr>
          </a:p>
        </p:txBody>
      </p:sp>
    </p:spTree>
    <p:extLst>
      <p:ext uri="{BB962C8B-B14F-4D97-AF65-F5344CB8AC3E}">
        <p14:creationId xmlns:p14="http://schemas.microsoft.com/office/powerpoint/2010/main" val="3300121084"/>
      </p:ext>
    </p:extLst>
  </p:cSld>
  <p:clrMapOvr>
    <a:masterClrMapping/>
  </p:clrMapOvr>
  <p:transition spd="slow">
    <p:push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Funciones en Python</a:t>
            </a:r>
            <a:endParaRPr lang="es-CO" dirty="0"/>
          </a:p>
        </p:txBody>
      </p:sp>
      <p:pic>
        <p:nvPicPr>
          <p:cNvPr id="9218" name="Picture 2" descr="Funciones en Pyth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7224" y="2293033"/>
            <a:ext cx="5927774" cy="309726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6963192" y="1484636"/>
            <a:ext cx="4529796" cy="2677656"/>
          </a:xfrm>
          <a:prstGeom prst="rect">
            <a:avLst/>
          </a:prstGeom>
          <a:noFill/>
        </p:spPr>
        <p:txBody>
          <a:bodyPr wrap="square" rtlCol="0">
            <a:spAutoFit/>
          </a:bodyPr>
          <a:lstStyle/>
          <a:p>
            <a:pPr algn="just"/>
            <a:r>
              <a:rPr lang="es-MX" sz="2400" dirty="0"/>
              <a:t>Para usar una función simplemente la llamamos por su nombre seguido por paréntesis con los parámetros que recibe</a:t>
            </a:r>
            <a:r>
              <a:rPr lang="es-MX" sz="2400" dirty="0" smtClean="0"/>
              <a:t>.</a:t>
            </a:r>
          </a:p>
          <a:p>
            <a:pPr algn="ctr"/>
            <a:r>
              <a:rPr lang="es-MX" sz="2400" b="1" dirty="0"/>
              <a:t> </a:t>
            </a:r>
            <a:r>
              <a:rPr lang="es-MX" sz="2400" b="1" dirty="0" smtClean="0"/>
              <a:t>      suma(2,2) &gt;&gt; 4</a:t>
            </a:r>
          </a:p>
          <a:p>
            <a:pPr algn="just"/>
            <a:endParaRPr lang="es-MX" sz="2400" dirty="0"/>
          </a:p>
          <a:p>
            <a:pPr algn="just"/>
            <a:endParaRPr lang="es-CO" sz="2400" dirty="0"/>
          </a:p>
        </p:txBody>
      </p:sp>
      <p:pic>
        <p:nvPicPr>
          <p:cNvPr id="5" name="Imagen 4"/>
          <p:cNvPicPr>
            <a:picLocks noChangeAspect="1"/>
          </p:cNvPicPr>
          <p:nvPr/>
        </p:nvPicPr>
        <p:blipFill>
          <a:blip r:embed="rId3"/>
          <a:stretch>
            <a:fillRect/>
          </a:stretch>
        </p:blipFill>
        <p:spPr>
          <a:xfrm>
            <a:off x="7311684" y="3841663"/>
            <a:ext cx="4181304" cy="1548631"/>
          </a:xfrm>
          <a:prstGeom prst="rect">
            <a:avLst/>
          </a:prstGeom>
        </p:spPr>
      </p:pic>
    </p:spTree>
    <p:extLst>
      <p:ext uri="{BB962C8B-B14F-4D97-AF65-F5344CB8AC3E}">
        <p14:creationId xmlns:p14="http://schemas.microsoft.com/office/powerpoint/2010/main" val="200103945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218"/>
                                        </p:tgtEl>
                                        <p:attrNameLst>
                                          <p:attrName>style.visibility</p:attrName>
                                        </p:attrNameLst>
                                      </p:cBhvr>
                                      <p:to>
                                        <p:strVal val="visible"/>
                                      </p:to>
                                    </p:set>
                                    <p:anim calcmode="lin" valueType="num">
                                      <p:cBhvr additive="base">
                                        <p:cTn id="11" dur="500" fill="hold"/>
                                        <p:tgtEl>
                                          <p:spTgt spid="9218"/>
                                        </p:tgtEl>
                                        <p:attrNameLst>
                                          <p:attrName>ppt_x</p:attrName>
                                        </p:attrNameLst>
                                      </p:cBhvr>
                                      <p:tavLst>
                                        <p:tav tm="0">
                                          <p:val>
                                            <p:strVal val="#ppt_x"/>
                                          </p:val>
                                        </p:tav>
                                        <p:tav tm="100000">
                                          <p:val>
                                            <p:strVal val="#ppt_x"/>
                                          </p:val>
                                        </p:tav>
                                      </p:tavLst>
                                    </p:anim>
                                    <p:anim calcmode="lin" valueType="num">
                                      <p:cBhvr additive="base">
                                        <p:cTn id="12" dur="500" fill="hold"/>
                                        <p:tgtEl>
                                          <p:spTgt spid="921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4567800" y="0"/>
            <a:ext cx="7486731" cy="6858000"/>
          </a:xfrm>
          <a:prstGeom prst="rect">
            <a:avLst/>
          </a:prstGeom>
        </p:spPr>
      </p:pic>
      <p:sp>
        <p:nvSpPr>
          <p:cNvPr id="2" name="Título 1"/>
          <p:cNvSpPr>
            <a:spLocks noGrp="1"/>
          </p:cNvSpPr>
          <p:nvPr>
            <p:ph type="title"/>
          </p:nvPr>
        </p:nvSpPr>
        <p:spPr>
          <a:xfrm>
            <a:off x="618588" y="1079082"/>
            <a:ext cx="4777659" cy="1658198"/>
          </a:xfrm>
        </p:spPr>
        <p:txBody>
          <a:bodyPr>
            <a:normAutofit fontScale="90000"/>
          </a:bodyPr>
          <a:lstStyle/>
          <a:p>
            <a:pPr algn="just"/>
            <a:r>
              <a:rPr lang="es-MX" dirty="0" smtClean="0"/>
              <a:t>Ciclo de vida Machine Learning</a:t>
            </a:r>
            <a:br>
              <a:rPr lang="es-MX" dirty="0" smtClean="0"/>
            </a:br>
            <a:endParaRPr lang="es-CO" dirty="0"/>
          </a:p>
        </p:txBody>
      </p:sp>
      <p:pic>
        <p:nvPicPr>
          <p:cNvPr id="10" name="Imagen 9"/>
          <p:cNvPicPr>
            <a:picLocks noChangeAspect="1"/>
          </p:cNvPicPr>
          <p:nvPr/>
        </p:nvPicPr>
        <p:blipFill>
          <a:blip r:embed="rId3"/>
          <a:stretch>
            <a:fillRect/>
          </a:stretch>
        </p:blipFill>
        <p:spPr>
          <a:xfrm>
            <a:off x="394281" y="2938462"/>
            <a:ext cx="2800350" cy="981075"/>
          </a:xfrm>
          <a:prstGeom prst="rect">
            <a:avLst/>
          </a:prstGeom>
        </p:spPr>
      </p:pic>
      <p:sp>
        <p:nvSpPr>
          <p:cNvPr id="12" name="Rectángulo 11"/>
          <p:cNvSpPr/>
          <p:nvPr/>
        </p:nvSpPr>
        <p:spPr>
          <a:xfrm>
            <a:off x="523741" y="4145956"/>
            <a:ext cx="4653566" cy="923330"/>
          </a:xfrm>
          <a:prstGeom prst="rect">
            <a:avLst/>
          </a:prstGeom>
        </p:spPr>
        <p:txBody>
          <a:bodyPr wrap="square">
            <a:spAutoFit/>
          </a:bodyPr>
          <a:lstStyle/>
          <a:p>
            <a:pPr algn="just"/>
            <a:r>
              <a:rPr lang="es-MX" dirty="0"/>
              <a:t>Este no es el final del proceso, se debe iterar hasta que en alguna de las iteraciones salga la solución al problema.</a:t>
            </a:r>
            <a:endParaRPr lang="es-CO" dirty="0"/>
          </a:p>
        </p:txBody>
      </p:sp>
      <p:pic>
        <p:nvPicPr>
          <p:cNvPr id="13" name="Imagen 12"/>
          <p:cNvPicPr>
            <a:picLocks noChangeAspect="1"/>
          </p:cNvPicPr>
          <p:nvPr/>
        </p:nvPicPr>
        <p:blipFill>
          <a:blip r:embed="rId4"/>
          <a:stretch>
            <a:fillRect/>
          </a:stretch>
        </p:blipFill>
        <p:spPr>
          <a:xfrm>
            <a:off x="580803" y="5295705"/>
            <a:ext cx="2200275" cy="276225"/>
          </a:xfrm>
          <a:prstGeom prst="rect">
            <a:avLst/>
          </a:prstGeom>
        </p:spPr>
      </p:pic>
    </p:spTree>
    <p:extLst>
      <p:ext uri="{BB962C8B-B14F-4D97-AF65-F5344CB8AC3E}">
        <p14:creationId xmlns:p14="http://schemas.microsoft.com/office/powerpoint/2010/main" val="3596890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1000"/>
                                        <p:tgtEl>
                                          <p:spTgt spid="12">
                                            <p:txEl>
                                              <p:pRg st="0" end="0"/>
                                            </p:txEl>
                                          </p:spTgt>
                                        </p:tgtEl>
                                      </p:cBhvr>
                                    </p:animEffect>
                                    <p:anim calcmode="lin" valueType="num">
                                      <p:cBhvr>
                                        <p:cTn id="15"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 clave por </a:t>
            </a:r>
            <a:r>
              <a:rPr lang="es-MX" dirty="0" smtClean="0"/>
              <a:t>responder</a:t>
            </a:r>
            <a:endParaRPr lang="es-CO" dirty="0"/>
          </a:p>
        </p:txBody>
      </p:sp>
      <p:sp>
        <p:nvSpPr>
          <p:cNvPr id="3" name="Marcador de contenido 2"/>
          <p:cNvSpPr>
            <a:spLocks noGrp="1"/>
          </p:cNvSpPr>
          <p:nvPr>
            <p:ph idx="1"/>
          </p:nvPr>
        </p:nvSpPr>
        <p:spPr>
          <a:xfrm>
            <a:off x="676656" y="2011680"/>
            <a:ext cx="6449857" cy="3766185"/>
          </a:xfrm>
        </p:spPr>
        <p:txBody>
          <a:bodyPr>
            <a:normAutofit lnSpcReduction="10000"/>
          </a:bodyPr>
          <a:lstStyle/>
          <a:p>
            <a:r>
              <a:rPr lang="es-MX" b="1" dirty="0" smtClean="0"/>
              <a:t>Reconoce </a:t>
            </a:r>
            <a:r>
              <a:rPr lang="es-MX" b="1" dirty="0"/>
              <a:t>el tipo de aprendizaje que necesitas</a:t>
            </a:r>
          </a:p>
          <a:p>
            <a:pPr marL="0" indent="0">
              <a:buNone/>
            </a:pPr>
            <a:r>
              <a:rPr lang="es-MX" dirty="0" smtClean="0"/>
              <a:t>1. ¿Qué </a:t>
            </a:r>
            <a:r>
              <a:rPr lang="es-MX" dirty="0"/>
              <a:t>beneficio piensas generar y para quién?</a:t>
            </a:r>
          </a:p>
          <a:p>
            <a:pPr marL="0" indent="0">
              <a:buNone/>
            </a:pPr>
            <a:r>
              <a:rPr lang="es-MX" dirty="0" smtClean="0"/>
              <a:t>2. Cuál </a:t>
            </a:r>
            <a:r>
              <a:rPr lang="es-MX" dirty="0"/>
              <a:t>de los siguientes funcionalidades te sería más útil para lograr ese objetivo</a:t>
            </a:r>
            <a:r>
              <a:rPr lang="es-MX" dirty="0" smtClean="0"/>
              <a:t>:</a:t>
            </a:r>
          </a:p>
          <a:p>
            <a:pPr marL="0" indent="0">
              <a:buNone/>
            </a:pPr>
            <a:endParaRPr lang="es-MX" dirty="0"/>
          </a:p>
          <a:p>
            <a:pPr marL="0" indent="0" algn="just">
              <a:buNone/>
            </a:pPr>
            <a:r>
              <a:rPr lang="es-MX" dirty="0"/>
              <a:t>	</a:t>
            </a:r>
            <a:r>
              <a:rPr lang="es-MX" dirty="0" smtClean="0"/>
              <a:t>a) Predecir </a:t>
            </a:r>
            <a:r>
              <a:rPr lang="es-MX" dirty="0"/>
              <a:t>alguna </a:t>
            </a:r>
            <a:r>
              <a:rPr lang="es-MX" dirty="0" smtClean="0"/>
              <a:t>métrica</a:t>
            </a:r>
          </a:p>
          <a:p>
            <a:pPr marL="0" indent="0" algn="just">
              <a:buNone/>
            </a:pPr>
            <a:r>
              <a:rPr lang="es-MX" dirty="0"/>
              <a:t>	</a:t>
            </a:r>
            <a:r>
              <a:rPr lang="es-MX" dirty="0" smtClean="0"/>
              <a:t>b) Predecir </a:t>
            </a:r>
            <a:r>
              <a:rPr lang="es-MX" dirty="0"/>
              <a:t>una </a:t>
            </a:r>
            <a:r>
              <a:rPr lang="es-MX" dirty="0" smtClean="0"/>
              <a:t>etiqueta</a:t>
            </a:r>
          </a:p>
          <a:p>
            <a:pPr marL="0" indent="0" algn="just">
              <a:buNone/>
            </a:pPr>
            <a:r>
              <a:rPr lang="es-MX" dirty="0"/>
              <a:t>	</a:t>
            </a:r>
            <a:r>
              <a:rPr lang="es-MX" dirty="0" smtClean="0"/>
              <a:t>c) Agrupar </a:t>
            </a:r>
            <a:r>
              <a:rPr lang="es-MX" dirty="0"/>
              <a:t>elementos </a:t>
            </a:r>
            <a:r>
              <a:rPr lang="es-MX" dirty="0" smtClean="0"/>
              <a:t>similares</a:t>
            </a:r>
          </a:p>
          <a:p>
            <a:pPr marL="0" indent="0" algn="just">
              <a:buNone/>
            </a:pPr>
            <a:r>
              <a:rPr lang="es-MX" dirty="0"/>
              <a:t>	</a:t>
            </a:r>
            <a:r>
              <a:rPr lang="es-MX" dirty="0" smtClean="0"/>
              <a:t>d) Optimizar </a:t>
            </a:r>
            <a:r>
              <a:rPr lang="es-MX" dirty="0"/>
              <a:t>un proceso con prueba y error</a:t>
            </a:r>
            <a:endParaRPr lang="es-CO" dirty="0"/>
          </a:p>
        </p:txBody>
      </p:sp>
      <p:pic>
        <p:nvPicPr>
          <p:cNvPr id="12292" name="Picture 4" descr="10 preguntas sobre la educación de los hijos - Panorama"/>
          <p:cNvPicPr>
            <a:picLocks noChangeAspect="1" noChangeArrowheads="1"/>
          </p:cNvPicPr>
          <p:nvPr/>
        </p:nvPicPr>
        <p:blipFill rotWithShape="1">
          <a:blip r:embed="rId2">
            <a:extLst>
              <a:ext uri="{28A0092B-C50C-407E-A947-70E740481C1C}">
                <a14:useLocalDpi xmlns:a14="http://schemas.microsoft.com/office/drawing/2010/main" val="0"/>
              </a:ext>
            </a:extLst>
          </a:blip>
          <a:srcRect l="19511" t="799" r="23655"/>
          <a:stretch/>
        </p:blipFill>
        <p:spPr bwMode="auto">
          <a:xfrm>
            <a:off x="6603641" y="1569979"/>
            <a:ext cx="5309316" cy="5288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191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400" dirty="0" smtClean="0"/>
              <a:t>Aterriza </a:t>
            </a:r>
            <a:r>
              <a:rPr lang="es-MX" sz="4400" dirty="0"/>
              <a:t>tu problema de aprendizaje supervisado</a:t>
            </a:r>
          </a:p>
        </p:txBody>
      </p:sp>
      <p:sp>
        <p:nvSpPr>
          <p:cNvPr id="4" name="Marcador de contenido 3"/>
          <p:cNvSpPr>
            <a:spLocks noGrp="1"/>
          </p:cNvSpPr>
          <p:nvPr>
            <p:ph idx="1"/>
          </p:nvPr>
        </p:nvSpPr>
        <p:spPr>
          <a:xfrm>
            <a:off x="676656" y="2011680"/>
            <a:ext cx="6934758" cy="3947747"/>
          </a:xfrm>
          <a:prstGeom prst="rect">
            <a:avLst/>
          </a:prstGeom>
        </p:spPr>
        <p:txBody>
          <a:bodyPr wrap="square">
            <a:spAutoFit/>
          </a:bodyPr>
          <a:lstStyle/>
          <a:p>
            <a:pPr algn="just"/>
            <a:r>
              <a:rPr lang="es-MX" dirty="0" smtClean="0"/>
              <a:t>1. ¿Lo </a:t>
            </a:r>
            <a:r>
              <a:rPr lang="es-MX" dirty="0"/>
              <a:t>que quieres predecir es un valor de qué </a:t>
            </a:r>
            <a:r>
              <a:rPr lang="es-MX" dirty="0" smtClean="0"/>
              <a:t>tipo?</a:t>
            </a:r>
          </a:p>
          <a:p>
            <a:pPr marL="800100" lvl="2" indent="-342900" algn="just">
              <a:buFont typeface="Arial" panose="020B0604020202020204" pitchFamily="34" charset="0"/>
              <a:buChar char="•"/>
            </a:pPr>
            <a:r>
              <a:rPr lang="es-MX" dirty="0" smtClean="0"/>
              <a:t>Continuo</a:t>
            </a:r>
          </a:p>
          <a:p>
            <a:pPr marL="800100" lvl="2" indent="-342900" algn="just">
              <a:buFont typeface="Arial" panose="020B0604020202020204" pitchFamily="34" charset="0"/>
              <a:buChar char="•"/>
            </a:pPr>
            <a:r>
              <a:rPr lang="es-MX" dirty="0" smtClean="0"/>
              <a:t>Discreto</a:t>
            </a:r>
            <a:endParaRPr lang="es-MX" dirty="0"/>
          </a:p>
          <a:p>
            <a:pPr algn="just"/>
            <a:r>
              <a:rPr lang="es-MX" dirty="0"/>
              <a:t>2</a:t>
            </a:r>
            <a:r>
              <a:rPr lang="es-MX" dirty="0" smtClean="0"/>
              <a:t>. ¿Cuál </a:t>
            </a:r>
            <a:r>
              <a:rPr lang="es-MX" dirty="0"/>
              <a:t>es tu definición de éxito de una predicción?</a:t>
            </a:r>
          </a:p>
          <a:p>
            <a:pPr algn="just"/>
            <a:r>
              <a:rPr lang="es-MX" dirty="0"/>
              <a:t>3</a:t>
            </a:r>
            <a:r>
              <a:rPr lang="es-MX" dirty="0" smtClean="0"/>
              <a:t>. ¿Con </a:t>
            </a:r>
            <a:r>
              <a:rPr lang="es-MX" dirty="0"/>
              <a:t>qué datos contarías para hacer esta predicción?</a:t>
            </a:r>
          </a:p>
          <a:p>
            <a:pPr algn="just"/>
            <a:r>
              <a:rPr lang="es-MX" dirty="0"/>
              <a:t>4</a:t>
            </a:r>
            <a:r>
              <a:rPr lang="es-MX" dirty="0" smtClean="0"/>
              <a:t>. ¿La </a:t>
            </a:r>
            <a:r>
              <a:rPr lang="es-MX" dirty="0"/>
              <a:t>pregunta que estás tratando de resolver pertenece a alguna disciplina en particular?</a:t>
            </a:r>
          </a:p>
          <a:p>
            <a:pPr algn="just"/>
            <a:r>
              <a:rPr lang="es-MX" dirty="0"/>
              <a:t>5</a:t>
            </a:r>
            <a:r>
              <a:rPr lang="es-MX" dirty="0" smtClean="0"/>
              <a:t>. ¿Considerando </a:t>
            </a:r>
            <a:r>
              <a:rPr lang="es-MX" dirty="0"/>
              <a:t>tu intuición en la disciplina, crees que los datos te permitan predecir tu objetivo?</a:t>
            </a:r>
            <a:endParaRPr lang="es-CO" dirty="0"/>
          </a:p>
        </p:txBody>
      </p:sp>
      <p:pic>
        <p:nvPicPr>
          <p:cNvPr id="13316" name="Picture 4" descr="Educación fácil aprendizaje set iconos | Vector Grat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6083" y="2011680"/>
            <a:ext cx="3633898" cy="363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1101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 calcmode="lin" valueType="num">
                                      <p:cBhvr additive="base">
                                        <p:cTn id="3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 calcmode="lin" valueType="num">
                                      <p:cBhvr additive="base">
                                        <p:cTn id="3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1. Definición del problema</a:t>
            </a:r>
            <a:endParaRPr lang="es-CO" dirty="0"/>
          </a:p>
        </p:txBody>
      </p:sp>
      <p:sp>
        <p:nvSpPr>
          <p:cNvPr id="3" name="Marcador de contenido 2"/>
          <p:cNvSpPr>
            <a:spLocks noGrp="1"/>
          </p:cNvSpPr>
          <p:nvPr>
            <p:ph idx="1"/>
          </p:nvPr>
        </p:nvSpPr>
        <p:spPr>
          <a:xfrm>
            <a:off x="676274" y="2157731"/>
            <a:ext cx="10753725" cy="3766185"/>
          </a:xfrm>
        </p:spPr>
        <p:txBody>
          <a:bodyPr>
            <a:normAutofit fontScale="92500" lnSpcReduction="10000"/>
          </a:bodyPr>
          <a:lstStyle/>
          <a:p>
            <a:r>
              <a:rPr lang="es-MX" b="1" dirty="0" smtClean="0"/>
              <a:t>Nuestro </a:t>
            </a:r>
            <a:r>
              <a:rPr lang="es-MX" b="1" dirty="0"/>
              <a:t>problema: Predicción de Ingresos de películas.</a:t>
            </a:r>
          </a:p>
          <a:p>
            <a:r>
              <a:rPr lang="es-MX" i="1" dirty="0" smtClean="0"/>
              <a:t>Contexto</a:t>
            </a:r>
            <a:r>
              <a:rPr lang="es-MX" i="1" dirty="0"/>
              <a:t>: </a:t>
            </a:r>
            <a:r>
              <a:rPr lang="es-MX" i="1" dirty="0" smtClean="0"/>
              <a:t>“Somos </a:t>
            </a:r>
            <a:r>
              <a:rPr lang="es-MX" i="1" dirty="0"/>
              <a:t>un ente gubernamental que quiere definir sus políticas de financiamiento de producciones cinematográficas nacionales</a:t>
            </a:r>
            <a:r>
              <a:rPr lang="es-MX" i="1" dirty="0" smtClean="0"/>
              <a:t>.”</a:t>
            </a:r>
            <a:endParaRPr lang="es-MX" i="1" dirty="0"/>
          </a:p>
          <a:p>
            <a:endParaRPr lang="es-MX" dirty="0" smtClean="0"/>
          </a:p>
          <a:p>
            <a:r>
              <a:rPr lang="es-MX" b="1" dirty="0"/>
              <a:t>Reconoce el tipo de aprendizaje que necesitas</a:t>
            </a:r>
          </a:p>
          <a:p>
            <a:endParaRPr lang="es-MX" dirty="0"/>
          </a:p>
          <a:p>
            <a:r>
              <a:rPr lang="es-MX" dirty="0" smtClean="0"/>
              <a:t>1. Ayudar </a:t>
            </a:r>
            <a:r>
              <a:rPr lang="es-MX" dirty="0"/>
              <a:t>a la producción de </a:t>
            </a:r>
            <a:r>
              <a:rPr lang="es-MX" dirty="0" smtClean="0"/>
              <a:t>películas </a:t>
            </a:r>
            <a:r>
              <a:rPr lang="es-MX" dirty="0"/>
              <a:t>de calidad que no logran ser autosustentables.</a:t>
            </a:r>
          </a:p>
          <a:p>
            <a:r>
              <a:rPr lang="es-MX" dirty="0" smtClean="0"/>
              <a:t>2. Nos </a:t>
            </a:r>
            <a:r>
              <a:rPr lang="es-MX" dirty="0"/>
              <a:t>sería útil saber que películas tienen más dificultad para recuperar en sus presupuestos. Por consiguiente </a:t>
            </a:r>
            <a:r>
              <a:rPr lang="es-MX" b="1" dirty="0"/>
              <a:t>queremos predecir una métrica</a:t>
            </a:r>
            <a:r>
              <a:rPr lang="es-MX" dirty="0"/>
              <a:t>: el ingreso mundial generado por una película.</a:t>
            </a:r>
            <a:endParaRPr lang="es-CO" dirty="0"/>
          </a:p>
        </p:txBody>
      </p:sp>
    </p:spTree>
    <p:extLst>
      <p:ext uri="{BB962C8B-B14F-4D97-AF65-F5344CB8AC3E}">
        <p14:creationId xmlns:p14="http://schemas.microsoft.com/office/powerpoint/2010/main" val="29255876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Aterriza tu problema de aprendizaje supervisado</a:t>
            </a:r>
            <a:endParaRPr lang="es-CO" dirty="0"/>
          </a:p>
        </p:txBody>
      </p:sp>
      <p:sp>
        <p:nvSpPr>
          <p:cNvPr id="3" name="Marcador de contenido 2"/>
          <p:cNvSpPr>
            <a:spLocks noGrp="1"/>
          </p:cNvSpPr>
          <p:nvPr>
            <p:ph idx="1"/>
          </p:nvPr>
        </p:nvSpPr>
        <p:spPr>
          <a:xfrm>
            <a:off x="676274" y="2345509"/>
            <a:ext cx="10753725" cy="3766185"/>
          </a:xfrm>
        </p:spPr>
        <p:txBody>
          <a:bodyPr>
            <a:normAutofit/>
          </a:bodyPr>
          <a:lstStyle/>
          <a:p>
            <a:r>
              <a:rPr lang="es-MX" b="1" dirty="0"/>
              <a:t>Aterriza tu </a:t>
            </a:r>
            <a:r>
              <a:rPr lang="es-MX" b="1" dirty="0" smtClean="0"/>
              <a:t>problema </a:t>
            </a:r>
            <a:r>
              <a:rPr lang="es-MX" b="1" dirty="0"/>
              <a:t>de aprendizaje </a:t>
            </a:r>
            <a:r>
              <a:rPr lang="es-MX" b="1" dirty="0" smtClean="0"/>
              <a:t>supervisado</a:t>
            </a:r>
          </a:p>
          <a:p>
            <a:pPr marL="457200" indent="-457200">
              <a:buFont typeface="+mj-lt"/>
              <a:buAutoNum type="arabicPeriod"/>
            </a:pPr>
            <a:r>
              <a:rPr lang="es-MX" dirty="0" smtClean="0"/>
              <a:t>Los </a:t>
            </a:r>
            <a:r>
              <a:rPr lang="es-MX" dirty="0"/>
              <a:t>ingresos de una película corresponden a </a:t>
            </a:r>
            <a:r>
              <a:rPr lang="es-MX" b="1" dirty="0"/>
              <a:t>valores </a:t>
            </a:r>
            <a:r>
              <a:rPr lang="es-MX" b="1" dirty="0" smtClean="0"/>
              <a:t>continuos</a:t>
            </a:r>
            <a:r>
              <a:rPr lang="es-MX" dirty="0" smtClean="0"/>
              <a:t>.</a:t>
            </a:r>
          </a:p>
          <a:p>
            <a:pPr marL="457200" indent="-457200">
              <a:buFont typeface="+mj-lt"/>
              <a:buAutoNum type="arabicPeriod"/>
            </a:pPr>
            <a:r>
              <a:rPr lang="es-MX" dirty="0" smtClean="0"/>
              <a:t>Mi </a:t>
            </a:r>
            <a:r>
              <a:rPr lang="es-MX" dirty="0"/>
              <a:t>éxito será </a:t>
            </a:r>
            <a:r>
              <a:rPr lang="es-MX" b="1" dirty="0"/>
              <a:t>"qué tan cerca estoy del valor real de ingreso generado por la </a:t>
            </a:r>
            <a:r>
              <a:rPr lang="es-MX" b="1" dirty="0" smtClean="0"/>
              <a:t>película"</a:t>
            </a:r>
            <a:r>
              <a:rPr lang="es-MX" dirty="0" smtClean="0"/>
              <a:t>.</a:t>
            </a:r>
            <a:endParaRPr lang="es-MX" dirty="0"/>
          </a:p>
          <a:p>
            <a:pPr marL="457200" indent="-457200">
              <a:buFont typeface="+mj-lt"/>
              <a:buAutoNum type="arabicPeriod"/>
            </a:pPr>
            <a:r>
              <a:rPr lang="es-MX" dirty="0" smtClean="0"/>
              <a:t>Me </a:t>
            </a:r>
            <a:r>
              <a:rPr lang="es-MX" dirty="0"/>
              <a:t>basaré en </a:t>
            </a:r>
            <a:r>
              <a:rPr lang="es-MX" b="1" dirty="0"/>
              <a:t>bases de datos públicas de </a:t>
            </a:r>
            <a:r>
              <a:rPr lang="es-MX" b="1" dirty="0" smtClean="0"/>
              <a:t>internet</a:t>
            </a:r>
            <a:endParaRPr lang="es-MX" dirty="0"/>
          </a:p>
          <a:p>
            <a:pPr marL="457200" indent="-457200">
              <a:buFont typeface="+mj-lt"/>
              <a:buAutoNum type="arabicPeriod"/>
            </a:pPr>
            <a:r>
              <a:rPr lang="es-MX" dirty="0" smtClean="0"/>
              <a:t>El </a:t>
            </a:r>
            <a:r>
              <a:rPr lang="es-MX" dirty="0"/>
              <a:t>dominio de trabajo es la </a:t>
            </a:r>
            <a:r>
              <a:rPr lang="es-MX" b="1" dirty="0"/>
              <a:t>industria del cine</a:t>
            </a:r>
            <a:r>
              <a:rPr lang="es-MX" dirty="0"/>
              <a:t>, en particular de la distribución de </a:t>
            </a:r>
            <a:r>
              <a:rPr lang="es-MX" dirty="0" smtClean="0"/>
              <a:t>películas.</a:t>
            </a:r>
            <a:endParaRPr lang="es-MX" dirty="0"/>
          </a:p>
          <a:p>
            <a:pPr marL="457200" indent="-457200">
              <a:buFont typeface="+mj-lt"/>
              <a:buAutoNum type="arabicPeriod"/>
            </a:pPr>
            <a:r>
              <a:rPr lang="es-MX" dirty="0" smtClean="0"/>
              <a:t>Sí</a:t>
            </a:r>
            <a:r>
              <a:rPr lang="es-MX" dirty="0"/>
              <a:t>, de forma general existen bastantes </a:t>
            </a:r>
            <a:r>
              <a:rPr lang="es-MX" dirty="0" smtClean="0"/>
              <a:t>características </a:t>
            </a:r>
            <a:r>
              <a:rPr lang="es-MX" dirty="0"/>
              <a:t>que me pueden ayudar a saber que película será exitosa como: </a:t>
            </a:r>
            <a:r>
              <a:rPr lang="es-MX" b="1" dirty="0"/>
              <a:t>calidad, actores, presupuesto, etc...</a:t>
            </a:r>
            <a:endParaRPr lang="es-MX" dirty="0"/>
          </a:p>
          <a:p>
            <a:endParaRPr lang="es-CO" dirty="0"/>
          </a:p>
        </p:txBody>
      </p:sp>
    </p:spTree>
    <p:extLst>
      <p:ext uri="{BB962C8B-B14F-4D97-AF65-F5344CB8AC3E}">
        <p14:creationId xmlns:p14="http://schemas.microsoft.com/office/powerpoint/2010/main" val="26468616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Preparación de los datos</a:t>
            </a:r>
            <a:endParaRPr lang="es-CO" dirty="0"/>
          </a:p>
        </p:txBody>
      </p:sp>
      <p:sp>
        <p:nvSpPr>
          <p:cNvPr id="3" name="Marcador de contenido 2"/>
          <p:cNvSpPr>
            <a:spLocks noGrp="1"/>
          </p:cNvSpPr>
          <p:nvPr>
            <p:ph idx="1"/>
          </p:nvPr>
        </p:nvSpPr>
        <p:spPr>
          <a:xfrm>
            <a:off x="676656" y="2011680"/>
            <a:ext cx="10557401" cy="687977"/>
          </a:xfrm>
        </p:spPr>
        <p:txBody>
          <a:bodyPr>
            <a:normAutofit/>
          </a:bodyPr>
          <a:lstStyle/>
          <a:p>
            <a:pPr algn="just"/>
            <a:r>
              <a:rPr lang="es-MX" sz="1200" dirty="0" smtClean="0"/>
              <a:t>Introducción a Numpy : </a:t>
            </a:r>
            <a:r>
              <a:rPr lang="es-CO" sz="1200" dirty="0">
                <a:hlinkClick r:id="rId2"/>
              </a:rPr>
              <a:t>https://</a:t>
            </a:r>
            <a:r>
              <a:rPr lang="es-CO" sz="1200" dirty="0" smtClean="0">
                <a:hlinkClick r:id="rId2"/>
              </a:rPr>
              <a:t>github.com/JuanPabloMF/machine-learning-platzi/blob/master/08%20Introducci%C3%B3n%20a%20Python%20Cient%C3%ADfico.ipynb</a:t>
            </a:r>
            <a:endParaRPr lang="es-CO" sz="1200" dirty="0" smtClean="0"/>
          </a:p>
          <a:p>
            <a:pPr algn="just"/>
            <a:r>
              <a:rPr lang="es-MX" sz="1200" dirty="0" smtClean="0"/>
              <a:t>Preparación de los datos: </a:t>
            </a:r>
            <a:r>
              <a:rPr lang="es-CO" sz="1200" dirty="0">
                <a:hlinkClick r:id="rId3"/>
              </a:rPr>
              <a:t>https://</a:t>
            </a:r>
            <a:r>
              <a:rPr lang="es-CO" sz="1200" dirty="0" smtClean="0">
                <a:hlinkClick r:id="rId3"/>
              </a:rPr>
              <a:t>github.com/JuanPabloMF/machine-learning-platzi/blob/master/09%20Preparaci%C3%B3n%20de%20los%20datos.ipynb</a:t>
            </a:r>
            <a:endParaRPr lang="es-CO" sz="1200" dirty="0" smtClean="0"/>
          </a:p>
          <a:p>
            <a:pPr algn="just"/>
            <a:endParaRPr lang="es-MX" sz="1200" dirty="0"/>
          </a:p>
        </p:txBody>
      </p:sp>
      <p:pic>
        <p:nvPicPr>
          <p:cNvPr id="16386" name="Picture 2" descr="UNIDAD 4.- Manejo de Datos con software de Análisis Estadístico y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2301" y="3132846"/>
            <a:ext cx="5538768" cy="3464893"/>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2"/>
          <p:cNvSpPr txBox="1">
            <a:spLocks/>
          </p:cNvSpPr>
          <p:nvPr/>
        </p:nvSpPr>
        <p:spPr>
          <a:xfrm>
            <a:off x="657224" y="3132846"/>
            <a:ext cx="6785728" cy="3235417"/>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514350" indent="-514350" algn="just">
              <a:buFont typeface="+mj-lt"/>
              <a:buAutoNum type="arabicPeriod"/>
            </a:pPr>
            <a:r>
              <a:rPr lang="es-MX" sz="3000" dirty="0" smtClean="0"/>
              <a:t>Cargar datos.</a:t>
            </a:r>
          </a:p>
          <a:p>
            <a:pPr marL="514350" indent="-514350" algn="just">
              <a:buFont typeface="+mj-lt"/>
              <a:buAutoNum type="arabicPeriod"/>
            </a:pPr>
            <a:r>
              <a:rPr lang="es-MX" sz="3000" dirty="0" smtClean="0"/>
              <a:t>Inspeccionar tipo de datos.</a:t>
            </a:r>
          </a:p>
          <a:p>
            <a:pPr marL="514350" indent="-514350" algn="just">
              <a:buFont typeface="+mj-lt"/>
              <a:buAutoNum type="arabicPeriod"/>
            </a:pPr>
            <a:r>
              <a:rPr lang="es-MX" sz="3000" dirty="0" smtClean="0"/>
              <a:t>Inspeccionar cuantitativamente la salud de los datos.</a:t>
            </a:r>
          </a:p>
          <a:p>
            <a:pPr marL="514350" indent="-514350" algn="just">
              <a:buFont typeface="+mj-lt"/>
              <a:buAutoNum type="arabicPeriod"/>
            </a:pPr>
            <a:r>
              <a:rPr lang="es-MX" sz="3000" dirty="0" smtClean="0"/>
              <a:t>Limpiar datos.</a:t>
            </a:r>
          </a:p>
          <a:p>
            <a:pPr marL="514350" indent="-514350" algn="just">
              <a:buFont typeface="+mj-lt"/>
              <a:buAutoNum type="arabicPeriod"/>
            </a:pPr>
            <a:r>
              <a:rPr lang="es-MX" sz="3000" dirty="0" smtClean="0"/>
              <a:t>Manejar datos Faltantes.</a:t>
            </a:r>
            <a:endParaRPr lang="es-CO" sz="3000" dirty="0"/>
          </a:p>
        </p:txBody>
      </p:sp>
    </p:spTree>
    <p:extLst>
      <p:ext uri="{BB962C8B-B14F-4D97-AF65-F5344CB8AC3E}">
        <p14:creationId xmlns:p14="http://schemas.microsoft.com/office/powerpoint/2010/main" val="12959212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3. </a:t>
            </a:r>
            <a:r>
              <a:rPr lang="es-MX" dirty="0" smtClean="0"/>
              <a:t>Modelación</a:t>
            </a:r>
            <a:endParaRPr lang="es-CO" dirty="0"/>
          </a:p>
        </p:txBody>
      </p:sp>
      <p:sp>
        <p:nvSpPr>
          <p:cNvPr id="3" name="Marcador de contenido 2"/>
          <p:cNvSpPr>
            <a:spLocks noGrp="1"/>
          </p:cNvSpPr>
          <p:nvPr>
            <p:ph idx="1"/>
          </p:nvPr>
        </p:nvSpPr>
        <p:spPr>
          <a:xfrm>
            <a:off x="676656" y="2011680"/>
            <a:ext cx="10557401" cy="687977"/>
          </a:xfrm>
        </p:spPr>
        <p:txBody>
          <a:bodyPr>
            <a:normAutofit/>
          </a:bodyPr>
          <a:lstStyle/>
          <a:p>
            <a:pPr algn="just"/>
            <a:r>
              <a:rPr lang="es-CO" sz="1200" dirty="0">
                <a:hlinkClick r:id="rId2"/>
              </a:rPr>
              <a:t>https://github.com/JuanPabloMF/machine-learning-platzi/blob/master/10%20Primera%20Iteraci%C3%B3n%20-%20Modelamiento%20y%20Evaluaci%C3%B3n.ipynb</a:t>
            </a:r>
            <a:endParaRPr lang="es-MX" sz="1200" dirty="0"/>
          </a:p>
        </p:txBody>
      </p:sp>
      <p:sp>
        <p:nvSpPr>
          <p:cNvPr id="5" name="Marcador de contenido 2"/>
          <p:cNvSpPr txBox="1">
            <a:spLocks/>
          </p:cNvSpPr>
          <p:nvPr/>
        </p:nvSpPr>
        <p:spPr>
          <a:xfrm>
            <a:off x="657224" y="3132846"/>
            <a:ext cx="6785728" cy="3235417"/>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514350" indent="-514350" algn="just">
              <a:buFont typeface="+mj-lt"/>
              <a:buAutoNum type="arabicPeriod"/>
            </a:pPr>
            <a:r>
              <a:rPr lang="es-MX" sz="3000" dirty="0" smtClean="0"/>
              <a:t>Objeto estimador </a:t>
            </a:r>
            <a:r>
              <a:rPr lang="es-MX" sz="3000" dirty="0" err="1" smtClean="0"/>
              <a:t>scikit</a:t>
            </a:r>
            <a:r>
              <a:rPr lang="es-MX" sz="3000" dirty="0" smtClean="0"/>
              <a:t> </a:t>
            </a:r>
            <a:r>
              <a:rPr lang="es-MX" sz="3000" dirty="0" err="1" smtClean="0"/>
              <a:t>learn</a:t>
            </a:r>
            <a:endParaRPr lang="es-MX" sz="3000" dirty="0" smtClean="0"/>
          </a:p>
          <a:p>
            <a:pPr marL="514350" indent="-514350" algn="just">
              <a:buFont typeface="+mj-lt"/>
              <a:buAutoNum type="arabicPeriod"/>
            </a:pPr>
            <a:r>
              <a:rPr lang="es-MX" sz="3000" dirty="0" smtClean="0"/>
              <a:t>Entrenar el modelo.</a:t>
            </a:r>
          </a:p>
          <a:p>
            <a:pPr marL="514350" indent="-514350" algn="just">
              <a:buFont typeface="+mj-lt"/>
              <a:buAutoNum type="arabicPeriod"/>
            </a:pPr>
            <a:r>
              <a:rPr lang="es-MX" sz="3000" dirty="0"/>
              <a:t> </a:t>
            </a:r>
            <a:r>
              <a:rPr lang="es-MX" sz="3000" dirty="0" smtClean="0"/>
              <a:t>Predecir</a:t>
            </a:r>
          </a:p>
        </p:txBody>
      </p:sp>
      <p:pic>
        <p:nvPicPr>
          <p:cNvPr id="19458" name="Picture 2" descr="Modelación y Análisis de Riesgo -Blackberry&amp;Cross® - Costa Ri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145" y="2699657"/>
            <a:ext cx="3835854" cy="3245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0845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Evaluando el modelo</a:t>
            </a:r>
            <a:endParaRPr lang="es-CO" dirty="0"/>
          </a:p>
        </p:txBody>
      </p:sp>
      <p:sp>
        <p:nvSpPr>
          <p:cNvPr id="3" name="Marcador de contenido 2"/>
          <p:cNvSpPr>
            <a:spLocks noGrp="1"/>
          </p:cNvSpPr>
          <p:nvPr>
            <p:ph idx="1"/>
          </p:nvPr>
        </p:nvSpPr>
        <p:spPr>
          <a:xfrm>
            <a:off x="657224" y="2493440"/>
            <a:ext cx="4684033" cy="3210674"/>
          </a:xfrm>
        </p:spPr>
        <p:txBody>
          <a:bodyPr>
            <a:normAutofit/>
          </a:bodyPr>
          <a:lstStyle/>
          <a:p>
            <a:pPr marL="457200" indent="-457200" algn="just">
              <a:buFont typeface="+mj-lt"/>
              <a:buAutoNum type="arabicPeriod"/>
            </a:pPr>
            <a:r>
              <a:rPr lang="es-MX" dirty="0" smtClean="0">
                <a:solidFill>
                  <a:schemeClr val="tx1"/>
                </a:solidFill>
              </a:rPr>
              <a:t>Medir predicción.</a:t>
            </a:r>
          </a:p>
          <a:p>
            <a:pPr marL="457200" indent="-457200" algn="just">
              <a:buFont typeface="+mj-lt"/>
              <a:buAutoNum type="arabicPeriod"/>
            </a:pPr>
            <a:r>
              <a:rPr lang="es-MX" dirty="0" smtClean="0">
                <a:solidFill>
                  <a:schemeClr val="tx1"/>
                </a:solidFill>
              </a:rPr>
              <a:t>Visualizar predicción.</a:t>
            </a:r>
          </a:p>
          <a:p>
            <a:pPr marL="457200" indent="-457200" algn="just">
              <a:buFont typeface="+mj-lt"/>
              <a:buAutoNum type="arabicPeriod"/>
            </a:pPr>
            <a:r>
              <a:rPr lang="es-MX" dirty="0" smtClean="0">
                <a:solidFill>
                  <a:schemeClr val="tx1"/>
                </a:solidFill>
              </a:rPr>
              <a:t>Ajustar el modelo.</a:t>
            </a:r>
          </a:p>
          <a:p>
            <a:pPr marL="457200" indent="-457200" algn="just">
              <a:buFont typeface="+mj-lt"/>
              <a:buAutoNum type="arabicPeriod"/>
            </a:pPr>
            <a:r>
              <a:rPr lang="es-MX" dirty="0" smtClean="0">
                <a:solidFill>
                  <a:schemeClr val="tx1"/>
                </a:solidFill>
              </a:rPr>
              <a:t>Iterar.</a:t>
            </a:r>
          </a:p>
          <a:p>
            <a:pPr marL="0" indent="0" algn="just">
              <a:buNone/>
            </a:pPr>
            <a:endParaRPr lang="es-CO" dirty="0">
              <a:solidFill>
                <a:schemeClr val="tx1"/>
              </a:solidFill>
            </a:endParaRPr>
          </a:p>
        </p:txBody>
      </p:sp>
      <p:pic>
        <p:nvPicPr>
          <p:cNvPr id="18438" name="Picture 6" descr="Cuatro modelos para evaluar proyectos de inversión | Finanza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2493440"/>
            <a:ext cx="5800724" cy="3263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816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Underfitting</a:t>
            </a:r>
            <a:endParaRPr lang="es-CO" dirty="0"/>
          </a:p>
        </p:txBody>
      </p:sp>
      <p:sp>
        <p:nvSpPr>
          <p:cNvPr id="3" name="Marcador de contenido 2"/>
          <p:cNvSpPr>
            <a:spLocks noGrp="1"/>
          </p:cNvSpPr>
          <p:nvPr>
            <p:ph idx="1"/>
          </p:nvPr>
        </p:nvSpPr>
        <p:spPr>
          <a:xfrm>
            <a:off x="657224" y="2493440"/>
            <a:ext cx="4684033" cy="3210674"/>
          </a:xfrm>
        </p:spPr>
        <p:txBody>
          <a:bodyPr>
            <a:normAutofit/>
          </a:bodyPr>
          <a:lstStyle/>
          <a:p>
            <a:pPr algn="just"/>
            <a:r>
              <a:rPr lang="es-MX" dirty="0"/>
              <a:t>El ajuste insuficiente es el caso en el que el modelo "no ha aprendido lo suficiente" de los datos de entrenamiento, lo que resulta en una baja generalización y predicciones poco confiables</a:t>
            </a:r>
            <a:r>
              <a:rPr lang="es-MX" dirty="0" smtClean="0"/>
              <a:t>.</a:t>
            </a:r>
          </a:p>
          <a:p>
            <a:pPr algn="just"/>
            <a:endParaRPr lang="es-MX" dirty="0"/>
          </a:p>
          <a:p>
            <a:pPr marL="4572" lvl="1" indent="0" algn="ctr">
              <a:buNone/>
            </a:pPr>
            <a:r>
              <a:rPr lang="es-MX" b="1" dirty="0" smtClean="0">
                <a:solidFill>
                  <a:srgbClr val="FF0000"/>
                </a:solidFill>
              </a:rPr>
              <a:t>Alto error entrenamiento</a:t>
            </a:r>
          </a:p>
          <a:p>
            <a:pPr marL="4572" lvl="1" indent="0" algn="ctr">
              <a:buNone/>
            </a:pPr>
            <a:r>
              <a:rPr lang="es-MX" b="1" dirty="0" smtClean="0">
                <a:solidFill>
                  <a:srgbClr val="FF0000"/>
                </a:solidFill>
              </a:rPr>
              <a:t>Alto error de test</a:t>
            </a:r>
            <a:endParaRPr lang="es-CO" b="1" dirty="0">
              <a:solidFill>
                <a:srgbClr val="FF0000"/>
              </a:solidFill>
            </a:endParaRPr>
          </a:p>
        </p:txBody>
      </p:sp>
      <p:pic>
        <p:nvPicPr>
          <p:cNvPr id="18436" name="Picture 4" descr="https://miro.medium.com/max/782/1*Gl5dciQc0H72vnZr5vIGq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7657" y="1870435"/>
            <a:ext cx="6297839" cy="343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98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Overfitting</a:t>
            </a:r>
            <a:endParaRPr lang="es-CO" dirty="0"/>
          </a:p>
        </p:txBody>
      </p:sp>
      <p:sp>
        <p:nvSpPr>
          <p:cNvPr id="3" name="Marcador de contenido 2"/>
          <p:cNvSpPr>
            <a:spLocks noGrp="1"/>
          </p:cNvSpPr>
          <p:nvPr>
            <p:ph idx="1"/>
          </p:nvPr>
        </p:nvSpPr>
        <p:spPr>
          <a:xfrm>
            <a:off x="657224" y="2493439"/>
            <a:ext cx="4882315" cy="3225189"/>
          </a:xfrm>
        </p:spPr>
        <p:txBody>
          <a:bodyPr>
            <a:normAutofit/>
          </a:bodyPr>
          <a:lstStyle/>
          <a:p>
            <a:pPr algn="just"/>
            <a:r>
              <a:rPr lang="es-MX" dirty="0"/>
              <a:t>El sobreajuste es el caso donde el costo total es realmente pequeño, pero la generalización del modelo no es confiable. Esto se debe a que el modelo aprendió "demasiado" del conjunto de datos de capacitación</a:t>
            </a:r>
            <a:r>
              <a:rPr lang="es-MX" dirty="0" smtClean="0"/>
              <a:t>.</a:t>
            </a:r>
          </a:p>
          <a:p>
            <a:pPr algn="just"/>
            <a:endParaRPr lang="es-MX" dirty="0"/>
          </a:p>
          <a:p>
            <a:pPr marL="4572" lvl="1" indent="0" algn="ctr">
              <a:buNone/>
            </a:pPr>
            <a:r>
              <a:rPr lang="es-MX" b="1" dirty="0" smtClean="0">
                <a:solidFill>
                  <a:srgbClr val="FF0000"/>
                </a:solidFill>
              </a:rPr>
              <a:t>Bajo error </a:t>
            </a:r>
            <a:r>
              <a:rPr lang="es-MX" b="1" dirty="0">
                <a:solidFill>
                  <a:srgbClr val="FF0000"/>
                </a:solidFill>
              </a:rPr>
              <a:t>entrenamiento</a:t>
            </a:r>
          </a:p>
          <a:p>
            <a:pPr marL="4572" lvl="1" indent="0" algn="ctr">
              <a:buNone/>
            </a:pPr>
            <a:r>
              <a:rPr lang="es-MX" b="1" dirty="0">
                <a:solidFill>
                  <a:srgbClr val="FF0000"/>
                </a:solidFill>
              </a:rPr>
              <a:t>Alto error de test</a:t>
            </a:r>
            <a:endParaRPr lang="es-CO" b="1" dirty="0">
              <a:solidFill>
                <a:srgbClr val="FF0000"/>
              </a:solidFill>
            </a:endParaRPr>
          </a:p>
          <a:p>
            <a:pPr algn="just"/>
            <a:endParaRPr lang="es-CO" dirty="0"/>
          </a:p>
        </p:txBody>
      </p:sp>
      <p:pic>
        <p:nvPicPr>
          <p:cNvPr id="20482" name="Picture 2" descr="https://miro.medium.com/max/778/1*ffYTFTzj_00JDciD9KV19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3770" y="2157731"/>
            <a:ext cx="5867853" cy="3084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529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Estructuras condicionales</a:t>
            </a:r>
            <a:endParaRPr lang="es-CO" dirty="0"/>
          </a:p>
        </p:txBody>
      </p:sp>
      <p:pic>
        <p:nvPicPr>
          <p:cNvPr id="6" name="Marcador de contenido 5"/>
          <p:cNvPicPr>
            <a:picLocks noGrp="1" noChangeAspect="1"/>
          </p:cNvPicPr>
          <p:nvPr>
            <p:ph idx="1"/>
          </p:nvPr>
        </p:nvPicPr>
        <p:blipFill>
          <a:blip r:embed="rId2"/>
          <a:stretch>
            <a:fillRect/>
          </a:stretch>
        </p:blipFill>
        <p:spPr>
          <a:xfrm>
            <a:off x="6522244" y="2813844"/>
            <a:ext cx="4152900" cy="2162175"/>
          </a:xfrm>
          <a:prstGeom prst="rect">
            <a:avLst/>
          </a:prstGeom>
        </p:spPr>
      </p:pic>
      <p:pic>
        <p:nvPicPr>
          <p:cNvPr id="10242" name="Picture 2" descr="Mi diario Python: Condicional if, elif, else en python"/>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0657" y="1633260"/>
            <a:ext cx="4979133" cy="5224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3890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fade">
                                      <p:cBhvr>
                                        <p:cTn id="11" dur="1000"/>
                                        <p:tgtEl>
                                          <p:spTgt spid="10242"/>
                                        </p:tgtEl>
                                      </p:cBhvr>
                                    </p:animEffect>
                                    <p:anim calcmode="lin" valueType="num">
                                      <p:cBhvr>
                                        <p:cTn id="12" dur="1000" fill="hold"/>
                                        <p:tgtEl>
                                          <p:spTgt spid="10242"/>
                                        </p:tgtEl>
                                        <p:attrNameLst>
                                          <p:attrName>ppt_x</p:attrName>
                                        </p:attrNameLst>
                                      </p:cBhvr>
                                      <p:tavLst>
                                        <p:tav tm="0">
                                          <p:val>
                                            <p:strVal val="#ppt_x"/>
                                          </p:val>
                                        </p:tav>
                                        <p:tav tm="100000">
                                          <p:val>
                                            <p:strVal val="#ppt_x"/>
                                          </p:val>
                                        </p:tav>
                                      </p:tavLst>
                                    </p:anim>
                                    <p:anim calcmode="lin" valueType="num">
                                      <p:cBhvr>
                                        <p:cTn id="13" dur="1000" fill="hold"/>
                                        <p:tgtEl>
                                          <p:spTgt spid="1024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El equilibrio del Aprendizaje</a:t>
            </a:r>
          </a:p>
        </p:txBody>
      </p:sp>
      <p:sp>
        <p:nvSpPr>
          <p:cNvPr id="3" name="Marcador de contenido 2"/>
          <p:cNvSpPr>
            <a:spLocks noGrp="1"/>
          </p:cNvSpPr>
          <p:nvPr>
            <p:ph idx="1"/>
          </p:nvPr>
        </p:nvSpPr>
        <p:spPr>
          <a:xfrm>
            <a:off x="3602453" y="5316554"/>
            <a:ext cx="4882315" cy="1196143"/>
          </a:xfrm>
        </p:spPr>
        <p:txBody>
          <a:bodyPr>
            <a:normAutofit fontScale="85000" lnSpcReduction="20000"/>
          </a:bodyPr>
          <a:lstStyle/>
          <a:p>
            <a:pPr algn="just"/>
            <a:endParaRPr lang="es-MX" dirty="0"/>
          </a:p>
          <a:p>
            <a:pPr marL="4572" lvl="1" indent="0" algn="ctr">
              <a:buNone/>
            </a:pPr>
            <a:r>
              <a:rPr lang="es-MX" b="1" dirty="0" smtClean="0">
                <a:solidFill>
                  <a:srgbClr val="FF0000"/>
                </a:solidFill>
              </a:rPr>
              <a:t>Bajo error </a:t>
            </a:r>
            <a:r>
              <a:rPr lang="es-MX" b="1" dirty="0">
                <a:solidFill>
                  <a:srgbClr val="FF0000"/>
                </a:solidFill>
              </a:rPr>
              <a:t>entrenamiento</a:t>
            </a:r>
          </a:p>
          <a:p>
            <a:pPr marL="4572" lvl="1" indent="0" algn="ctr">
              <a:buNone/>
            </a:pPr>
            <a:r>
              <a:rPr lang="es-MX" b="1" dirty="0" smtClean="0">
                <a:solidFill>
                  <a:srgbClr val="FF0000"/>
                </a:solidFill>
              </a:rPr>
              <a:t>Bajo error </a:t>
            </a:r>
            <a:r>
              <a:rPr lang="es-MX" b="1" dirty="0">
                <a:solidFill>
                  <a:srgbClr val="FF0000"/>
                </a:solidFill>
              </a:rPr>
              <a:t>de </a:t>
            </a:r>
            <a:r>
              <a:rPr lang="es-MX" b="1" dirty="0" smtClean="0">
                <a:solidFill>
                  <a:srgbClr val="FF0000"/>
                </a:solidFill>
              </a:rPr>
              <a:t>test</a:t>
            </a:r>
          </a:p>
          <a:p>
            <a:pPr marL="4572" lvl="1" indent="0" algn="ctr">
              <a:buNone/>
            </a:pPr>
            <a:r>
              <a:rPr lang="es-MX" sz="3300" b="1" dirty="0" smtClean="0">
                <a:solidFill>
                  <a:schemeClr val="tx1"/>
                </a:solidFill>
              </a:rPr>
              <a:t>La diferencia debe ser baja</a:t>
            </a:r>
            <a:endParaRPr lang="es-CO" sz="3300" b="1" dirty="0">
              <a:solidFill>
                <a:schemeClr val="tx1"/>
              </a:solidFill>
            </a:endParaRPr>
          </a:p>
          <a:p>
            <a:pPr algn="just"/>
            <a:endParaRPr lang="es-CO" dirty="0"/>
          </a:p>
        </p:txBody>
      </p:sp>
      <p:pic>
        <p:nvPicPr>
          <p:cNvPr id="21506" name="Picture 2" descr="https://i0.wp.com/www.aprendemachinelearning.com/wp-content/uploads/2017/12/generalizacion-machine-learning.png?resize=525%2C2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1281" y="1695676"/>
            <a:ext cx="9009290" cy="3620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526205"/>
      </p:ext>
    </p:extLst>
  </p:cSld>
  <p:clrMapOvr>
    <a:masterClrMapping/>
  </p:clrMapOvr>
  <p:transition spd="slow">
    <p:push dir="u"/>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Como diseñar buenas features y maldición de la dimensión</a:t>
            </a:r>
            <a:endParaRPr lang="es-CO" dirty="0"/>
          </a:p>
        </p:txBody>
      </p:sp>
      <p:sp>
        <p:nvSpPr>
          <p:cNvPr id="3" name="Marcador de contenido 2"/>
          <p:cNvSpPr>
            <a:spLocks noGrp="1"/>
          </p:cNvSpPr>
          <p:nvPr>
            <p:ph idx="1"/>
          </p:nvPr>
        </p:nvSpPr>
        <p:spPr>
          <a:xfrm>
            <a:off x="676657" y="2011680"/>
            <a:ext cx="6924294" cy="4632008"/>
          </a:xfrm>
        </p:spPr>
        <p:txBody>
          <a:bodyPr>
            <a:normAutofit fontScale="85000" lnSpcReduction="10000"/>
          </a:bodyPr>
          <a:lstStyle/>
          <a:p>
            <a:r>
              <a:rPr lang="es-CO" dirty="0">
                <a:hlinkClick r:id="rId2"/>
              </a:rPr>
              <a:t>https://</a:t>
            </a:r>
            <a:r>
              <a:rPr lang="es-CO" dirty="0" smtClean="0">
                <a:hlinkClick r:id="rId2"/>
              </a:rPr>
              <a:t>explorable.com/es/la-correlacion-estadistica</a:t>
            </a:r>
            <a:endParaRPr lang="es-CO" dirty="0">
              <a:hlinkClick r:id="rId2"/>
            </a:endParaRPr>
          </a:p>
          <a:p>
            <a:pPr algn="just"/>
            <a:r>
              <a:rPr lang="es-MX" dirty="0"/>
              <a:t>Mejorar la performance de nuestros modelos no solo pasa por optimizar sus </a:t>
            </a:r>
            <a:r>
              <a:rPr lang="es-MX" dirty="0" smtClean="0"/>
              <a:t>parámetros.  Una </a:t>
            </a:r>
            <a:r>
              <a:rPr lang="es-MX" dirty="0"/>
              <a:t>de las partes clave, y según algunos expertos la más importante, es </a:t>
            </a:r>
            <a:r>
              <a:rPr lang="es-MX" dirty="0" smtClean="0"/>
              <a:t>definir </a:t>
            </a:r>
            <a:r>
              <a:rPr lang="es-MX" dirty="0"/>
              <a:t>de forma inteligente las features (columnas) de nuestras tablas de datos</a:t>
            </a:r>
            <a:r>
              <a:rPr lang="es-MX" dirty="0" smtClean="0"/>
              <a:t>.</a:t>
            </a:r>
          </a:p>
          <a:p>
            <a:r>
              <a:rPr lang="es-MX" b="1" dirty="0" smtClean="0"/>
              <a:t>1. Features </a:t>
            </a:r>
            <a:r>
              <a:rPr lang="es-MX" b="1" dirty="0"/>
              <a:t>Informativas</a:t>
            </a:r>
            <a:r>
              <a:rPr lang="es-MX" dirty="0"/>
              <a:t>: Tus features son más </a:t>
            </a:r>
            <a:r>
              <a:rPr lang="es-MX" dirty="0" smtClean="0"/>
              <a:t>útiles </a:t>
            </a:r>
            <a:r>
              <a:rPr lang="es-MX" dirty="0"/>
              <a:t>mientras más correlación tengan tu variable objetivo.</a:t>
            </a:r>
          </a:p>
          <a:p>
            <a:pPr algn="just"/>
            <a:r>
              <a:rPr lang="es-MX" b="1" dirty="0" smtClean="0"/>
              <a:t>2. Features </a:t>
            </a:r>
            <a:r>
              <a:rPr lang="es-MX" b="1" dirty="0"/>
              <a:t>Independientes</a:t>
            </a:r>
            <a:r>
              <a:rPr lang="es-MX" dirty="0"/>
              <a:t>: Para no tener </a:t>
            </a:r>
            <a:r>
              <a:rPr lang="es-MX" dirty="0" smtClean="0"/>
              <a:t>redundancias </a:t>
            </a:r>
            <a:r>
              <a:rPr lang="es-MX" dirty="0"/>
              <a:t>tus features deberían ser lo más independientes posible entre ellas.</a:t>
            </a:r>
          </a:p>
          <a:p>
            <a:r>
              <a:rPr lang="es-MX" b="1" dirty="0" smtClean="0"/>
              <a:t>3. Cantidad </a:t>
            </a:r>
            <a:r>
              <a:rPr lang="es-MX" b="1" dirty="0"/>
              <a:t>de Features controlada</a:t>
            </a:r>
            <a:r>
              <a:rPr lang="es-MX" dirty="0"/>
              <a:t>: Nuestra intuición nos falla en dimensiones superiores a 3 (ver video </a:t>
            </a:r>
            <a:r>
              <a:rPr lang="es-MX" dirty="0" smtClean="0"/>
              <a:t>maldición </a:t>
            </a:r>
            <a:r>
              <a:rPr lang="es-MX" dirty="0"/>
              <a:t>de la dimensionalidad). En la mayoría de los casos aumentar la cantidad de features afecta negativamente la performance si no contamos con una gran cantidad de datos. Por ultimo pocas features aseguran una mejor </a:t>
            </a:r>
            <a:r>
              <a:rPr lang="es-CO" b="1" dirty="0"/>
              <a:t>interpretabilidad </a:t>
            </a:r>
            <a:r>
              <a:rPr lang="es-MX" dirty="0" smtClean="0"/>
              <a:t>de </a:t>
            </a:r>
            <a:r>
              <a:rPr lang="es-MX" dirty="0"/>
              <a:t>los modelos</a:t>
            </a:r>
          </a:p>
          <a:p>
            <a:pPr algn="just"/>
            <a:endParaRPr lang="es-CO" dirty="0"/>
          </a:p>
        </p:txBody>
      </p:sp>
      <p:pic>
        <p:nvPicPr>
          <p:cNvPr id="22532" name="Picture 4" descr="Features png 7 » PNG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826" y="2366962"/>
            <a:ext cx="3981450" cy="3057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387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Modelos y Evaluación más avanzada</a:t>
            </a:r>
            <a:endParaRPr lang="es-CO" dirty="0"/>
          </a:p>
        </p:txBody>
      </p:sp>
      <p:sp>
        <p:nvSpPr>
          <p:cNvPr id="3" name="Marcador de contenido 2"/>
          <p:cNvSpPr>
            <a:spLocks noGrp="1"/>
          </p:cNvSpPr>
          <p:nvPr>
            <p:ph idx="1"/>
          </p:nvPr>
        </p:nvSpPr>
        <p:spPr>
          <a:xfrm>
            <a:off x="460375" y="1882891"/>
            <a:ext cx="11249180" cy="2578039"/>
          </a:xfrm>
        </p:spPr>
        <p:txBody>
          <a:bodyPr>
            <a:normAutofit/>
          </a:bodyPr>
          <a:lstStyle/>
          <a:p>
            <a:r>
              <a:rPr lang="es-MX" b="1" dirty="0"/>
              <a:t>Cross </a:t>
            </a:r>
            <a:r>
              <a:rPr lang="es-MX" b="1" dirty="0" smtClean="0"/>
              <a:t>Validación:</a:t>
            </a:r>
            <a:endParaRPr lang="es-MX" b="1" dirty="0"/>
          </a:p>
          <a:p>
            <a:r>
              <a:rPr lang="es-MX" dirty="0"/>
              <a:t>Divido en n </a:t>
            </a:r>
            <a:r>
              <a:rPr lang="es-MX" dirty="0" err="1"/>
              <a:t>folds</a:t>
            </a:r>
            <a:r>
              <a:rPr lang="es-MX" dirty="0"/>
              <a:t> mi dataset y hago n valuaciones. Al tener varias separaciones y por ende </a:t>
            </a:r>
            <a:r>
              <a:rPr lang="es-MX" dirty="0" smtClean="0"/>
              <a:t>n scores </a:t>
            </a:r>
            <a:r>
              <a:rPr lang="es-MX" dirty="0"/>
              <a:t>vamos a tener un score más robusto al promediar. Entre 5 y 10 </a:t>
            </a:r>
            <a:r>
              <a:rPr lang="es-MX" dirty="0" err="1"/>
              <a:t>folds</a:t>
            </a:r>
            <a:r>
              <a:rPr lang="es-MX" dirty="0"/>
              <a:t> es suficiente, si es mayor no va a variar mucho </a:t>
            </a:r>
            <a:r>
              <a:rPr lang="es-MX" dirty="0" smtClean="0"/>
              <a:t>el score.</a:t>
            </a:r>
          </a:p>
          <a:p>
            <a:endParaRPr lang="es-CO" dirty="0"/>
          </a:p>
        </p:txBody>
      </p:sp>
      <p:sp>
        <p:nvSpPr>
          <p:cNvPr id="4" name="AutoShape 2" descr="http://localhost:8888/notebooks/Desktop/Capacitacion/Machine%20Learning/img/crossval.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6" name="Imagen 5"/>
          <p:cNvPicPr>
            <a:picLocks noChangeAspect="1"/>
          </p:cNvPicPr>
          <p:nvPr/>
        </p:nvPicPr>
        <p:blipFill>
          <a:blip r:embed="rId2"/>
          <a:stretch>
            <a:fillRect/>
          </a:stretch>
        </p:blipFill>
        <p:spPr>
          <a:xfrm>
            <a:off x="657224" y="3880284"/>
            <a:ext cx="11274424" cy="2197451"/>
          </a:xfrm>
          <a:prstGeom prst="rect">
            <a:avLst/>
          </a:prstGeom>
        </p:spPr>
      </p:pic>
    </p:spTree>
    <p:extLst>
      <p:ext uri="{BB962C8B-B14F-4D97-AF65-F5344CB8AC3E}">
        <p14:creationId xmlns:p14="http://schemas.microsoft.com/office/powerpoint/2010/main" val="18844905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Modelos y Evaluación más avanzada</a:t>
            </a:r>
            <a:endParaRPr lang="es-CO" dirty="0"/>
          </a:p>
        </p:txBody>
      </p:sp>
      <p:sp>
        <p:nvSpPr>
          <p:cNvPr id="3" name="Marcador de contenido 2"/>
          <p:cNvSpPr>
            <a:spLocks noGrp="1"/>
          </p:cNvSpPr>
          <p:nvPr>
            <p:ph idx="1"/>
          </p:nvPr>
        </p:nvSpPr>
        <p:spPr>
          <a:xfrm>
            <a:off x="460375" y="1882891"/>
            <a:ext cx="5785879" cy="4300592"/>
          </a:xfrm>
        </p:spPr>
        <p:txBody>
          <a:bodyPr>
            <a:normAutofit fontScale="92500" lnSpcReduction="10000"/>
          </a:bodyPr>
          <a:lstStyle/>
          <a:p>
            <a:r>
              <a:rPr lang="es-MX" b="1" dirty="0"/>
              <a:t>Cross </a:t>
            </a:r>
            <a:r>
              <a:rPr lang="es-MX" b="1" dirty="0" smtClean="0"/>
              <a:t>Validación:</a:t>
            </a:r>
            <a:endParaRPr lang="es-MX" b="1" dirty="0"/>
          </a:p>
          <a:p>
            <a:r>
              <a:rPr lang="es-MX" dirty="0" smtClean="0"/>
              <a:t>“</a:t>
            </a:r>
            <a:r>
              <a:rPr lang="es-MX" dirty="0"/>
              <a:t>El Overfitting y el </a:t>
            </a:r>
            <a:r>
              <a:rPr lang="es-MX" dirty="0" err="1"/>
              <a:t>Unferfitting</a:t>
            </a:r>
            <a:r>
              <a:rPr lang="es-MX" dirty="0"/>
              <a:t> tienen otros sinónimos que son el sesgo y la varianza</a:t>
            </a:r>
            <a:br>
              <a:rPr lang="es-MX" dirty="0"/>
            </a:br>
            <a:endParaRPr lang="es-MX" dirty="0" smtClean="0"/>
          </a:p>
          <a:p>
            <a:r>
              <a:rPr lang="es-MX" b="1" dirty="0" smtClean="0"/>
              <a:t>El </a:t>
            </a:r>
            <a:r>
              <a:rPr lang="es-MX" b="1" dirty="0"/>
              <a:t>sesgo alto </a:t>
            </a:r>
            <a:r>
              <a:rPr lang="es-MX" dirty="0"/>
              <a:t>está ligado al </a:t>
            </a:r>
            <a:r>
              <a:rPr lang="es-MX" dirty="0">
                <a:solidFill>
                  <a:srgbClr val="FF0000"/>
                </a:solidFill>
              </a:rPr>
              <a:t>Underfitting</a:t>
            </a:r>
            <a:r>
              <a:rPr lang="es-MX" dirty="0"/>
              <a:t> y una </a:t>
            </a:r>
            <a:r>
              <a:rPr lang="es-MX" b="1" dirty="0"/>
              <a:t>varianza alta </a:t>
            </a:r>
            <a:r>
              <a:rPr lang="es-MX" dirty="0"/>
              <a:t>al </a:t>
            </a:r>
            <a:r>
              <a:rPr lang="es-MX" dirty="0">
                <a:solidFill>
                  <a:srgbClr val="FF0000"/>
                </a:solidFill>
              </a:rPr>
              <a:t>Overfitting</a:t>
            </a:r>
            <a:r>
              <a:rPr lang="es-MX" dirty="0" smtClean="0"/>
              <a:t>”</a:t>
            </a:r>
          </a:p>
          <a:p>
            <a:r>
              <a:rPr lang="es-MX" dirty="0"/>
              <a:t>Un modelo simple tendrá un sesgo alto, un modelo complejo tendrá una varianza alta. </a:t>
            </a:r>
            <a:endParaRPr lang="es-MX" dirty="0" smtClean="0"/>
          </a:p>
          <a:p>
            <a:r>
              <a:rPr lang="es-MX" dirty="0" smtClean="0"/>
              <a:t>Las </a:t>
            </a:r>
            <a:r>
              <a:rPr lang="es-MX" dirty="0"/>
              <a:t>Curvas de Validación o Curvas de Aprendizaje nos pueden ayudar a tener un mejor diagnostico de nuestro modelo para identificar en que situación estamos y tratar de corregir eligiendo bien los parámetros o eligiendo otro modelo.</a:t>
            </a:r>
          </a:p>
          <a:p>
            <a:endParaRPr lang="es-CO" dirty="0"/>
          </a:p>
        </p:txBody>
      </p:sp>
      <p:sp>
        <p:nvSpPr>
          <p:cNvPr id="4" name="AutoShape 2" descr="http://localhost:8888/notebooks/Desktop/Capacitacion/Machine%20Learning/img/crossval.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7" name="Imagen 6"/>
          <p:cNvPicPr>
            <a:picLocks noChangeAspect="1"/>
          </p:cNvPicPr>
          <p:nvPr/>
        </p:nvPicPr>
        <p:blipFill>
          <a:blip r:embed="rId2"/>
          <a:stretch>
            <a:fillRect/>
          </a:stretch>
        </p:blipFill>
        <p:spPr>
          <a:xfrm>
            <a:off x="6084965" y="1952774"/>
            <a:ext cx="5959970" cy="4230709"/>
          </a:xfrm>
          <a:prstGeom prst="rect">
            <a:avLst/>
          </a:prstGeom>
        </p:spPr>
      </p:pic>
    </p:spTree>
    <p:extLst>
      <p:ext uri="{BB962C8B-B14F-4D97-AF65-F5344CB8AC3E}">
        <p14:creationId xmlns:p14="http://schemas.microsoft.com/office/powerpoint/2010/main" val="1092445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p:cNvPicPr>
            <a:picLocks noGrp="1" noChangeAspect="1"/>
          </p:cNvPicPr>
          <p:nvPr>
            <p:ph idx="1"/>
          </p:nvPr>
        </p:nvPicPr>
        <p:blipFill>
          <a:blip r:embed="rId2"/>
          <a:stretch>
            <a:fillRect/>
          </a:stretch>
        </p:blipFill>
        <p:spPr>
          <a:xfrm>
            <a:off x="2101998" y="1515376"/>
            <a:ext cx="7282408" cy="5342624"/>
          </a:xfrm>
          <a:prstGeom prst="rect">
            <a:avLst/>
          </a:prstGeom>
        </p:spPr>
      </p:pic>
      <p:sp>
        <p:nvSpPr>
          <p:cNvPr id="2" name="Título 1"/>
          <p:cNvSpPr>
            <a:spLocks noGrp="1"/>
          </p:cNvSpPr>
          <p:nvPr>
            <p:ph type="title"/>
          </p:nvPr>
        </p:nvSpPr>
        <p:spPr>
          <a:xfrm>
            <a:off x="592830" y="293471"/>
            <a:ext cx="10772775" cy="1658198"/>
          </a:xfrm>
        </p:spPr>
        <p:txBody>
          <a:bodyPr/>
          <a:lstStyle/>
          <a:p>
            <a:r>
              <a:rPr lang="es-MX" dirty="0" err="1" smtClean="0"/>
              <a:t>Ensembles</a:t>
            </a:r>
            <a:r>
              <a:rPr lang="es-MX" dirty="0" smtClean="0"/>
              <a:t> y arboles de decisión</a:t>
            </a:r>
            <a:endParaRPr lang="es-CO" dirty="0"/>
          </a:p>
        </p:txBody>
      </p:sp>
    </p:spTree>
    <p:extLst>
      <p:ext uri="{BB962C8B-B14F-4D97-AF65-F5344CB8AC3E}">
        <p14:creationId xmlns:p14="http://schemas.microsoft.com/office/powerpoint/2010/main" val="417221561"/>
      </p:ext>
    </p:extLst>
  </p:cSld>
  <p:clrMapOvr>
    <a:masterClrMapping/>
  </p:clrMapOvr>
  <p:transition spd="slow">
    <p:push dir="u"/>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smtClean="0"/>
              <a:t>Arboles de decisión </a:t>
            </a:r>
            <a:br>
              <a:rPr lang="es-MX" dirty="0" smtClean="0"/>
            </a:br>
            <a:r>
              <a:rPr lang="es-CO" sz="2000" dirty="0" smtClean="0">
                <a:hlinkClick r:id="rId2"/>
              </a:rPr>
              <a:t>https</a:t>
            </a:r>
            <a:r>
              <a:rPr lang="es-CO" sz="2000" dirty="0">
                <a:hlinkClick r:id="rId2"/>
              </a:rPr>
              <a:t>://iartificial.net/arboles-de-decision-con-ejemplos-en-python/</a:t>
            </a:r>
            <a:endParaRPr lang="es-CO" sz="2000" dirty="0"/>
          </a:p>
        </p:txBody>
      </p:sp>
      <p:sp>
        <p:nvSpPr>
          <p:cNvPr id="3" name="Marcador de contenido 2"/>
          <p:cNvSpPr>
            <a:spLocks noGrp="1"/>
          </p:cNvSpPr>
          <p:nvPr>
            <p:ph idx="1"/>
          </p:nvPr>
        </p:nvSpPr>
        <p:spPr/>
        <p:txBody>
          <a:bodyPr/>
          <a:lstStyle/>
          <a:p>
            <a:endParaRPr lang="es-MX" dirty="0" smtClean="0"/>
          </a:p>
          <a:p>
            <a:endParaRPr lang="es-CO" dirty="0"/>
          </a:p>
        </p:txBody>
      </p:sp>
      <p:pic>
        <p:nvPicPr>
          <p:cNvPr id="4" name="Imagen 3"/>
          <p:cNvPicPr>
            <a:picLocks noChangeAspect="1"/>
          </p:cNvPicPr>
          <p:nvPr/>
        </p:nvPicPr>
        <p:blipFill>
          <a:blip r:embed="rId3"/>
          <a:stretch>
            <a:fillRect/>
          </a:stretch>
        </p:blipFill>
        <p:spPr>
          <a:xfrm>
            <a:off x="6053518" y="2713417"/>
            <a:ext cx="5771680" cy="3503487"/>
          </a:xfrm>
          <a:prstGeom prst="rect">
            <a:avLst/>
          </a:prstGeom>
        </p:spPr>
      </p:pic>
      <p:sp>
        <p:nvSpPr>
          <p:cNvPr id="5" name="Rectángulo 4"/>
          <p:cNvSpPr/>
          <p:nvPr/>
        </p:nvSpPr>
        <p:spPr>
          <a:xfrm>
            <a:off x="476509" y="2913498"/>
            <a:ext cx="5182192" cy="3416320"/>
          </a:xfrm>
          <a:prstGeom prst="rect">
            <a:avLst/>
          </a:prstGeom>
        </p:spPr>
        <p:txBody>
          <a:bodyPr wrap="square">
            <a:spAutoFit/>
          </a:bodyPr>
          <a:lstStyle/>
          <a:p>
            <a:pPr algn="just"/>
            <a:r>
              <a:rPr lang="es-CO" sz="2400" dirty="0"/>
              <a:t>1. Va a probar todas las features.</a:t>
            </a:r>
          </a:p>
          <a:p>
            <a:pPr algn="just"/>
            <a:r>
              <a:rPr lang="es-CO" sz="2400" dirty="0"/>
              <a:t>2. para cada </a:t>
            </a:r>
            <a:r>
              <a:rPr lang="es-CO" sz="2400" dirty="0" smtClean="0"/>
              <a:t>features </a:t>
            </a:r>
            <a:r>
              <a:rPr lang="es-CO" sz="2400" dirty="0"/>
              <a:t>tratara de separar arbitrariamente </a:t>
            </a:r>
            <a:r>
              <a:rPr lang="es-CO" sz="2400" dirty="0">
                <a:latin typeface="+mj-lt"/>
              </a:rPr>
              <a:t>los</a:t>
            </a:r>
            <a:r>
              <a:rPr lang="es-CO" sz="2400" dirty="0"/>
              <a:t> datos en 2 (&lt;1 y &gt;1).</a:t>
            </a:r>
          </a:p>
          <a:p>
            <a:pPr algn="just"/>
            <a:r>
              <a:rPr lang="es-CO" sz="2400" dirty="0"/>
              <a:t>3. Valida si esa separación funciona bien (Clasificación = Predigo bien la clase, Regresión = el promedio de ambas secciones apunta bien hacia los valores que hay en esa separación)</a:t>
            </a:r>
          </a:p>
          <a:p>
            <a:pPr algn="just"/>
            <a:r>
              <a:rPr lang="es-CO" sz="2400" dirty="0"/>
              <a:t>4. Selecciona el mejor</a:t>
            </a:r>
          </a:p>
        </p:txBody>
      </p:sp>
    </p:spTree>
    <p:extLst>
      <p:ext uri="{BB962C8B-B14F-4D97-AF65-F5344CB8AC3E}">
        <p14:creationId xmlns:p14="http://schemas.microsoft.com/office/powerpoint/2010/main" val="936132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err="1" smtClean="0"/>
              <a:t>Ensembles</a:t>
            </a:r>
            <a:r>
              <a:rPr lang="es-MX" dirty="0" smtClean="0"/>
              <a:t/>
            </a:r>
            <a:br>
              <a:rPr lang="es-MX" dirty="0" smtClean="0"/>
            </a:br>
            <a:r>
              <a:rPr lang="es-CO" sz="2000" dirty="0">
                <a:hlinkClick r:id="rId2"/>
              </a:rPr>
              <a:t>https://ligdigonzalez.com/metodos-de-ensamble-de-modelos-machine-learning-ensemble-methods-en-espanol/</a:t>
            </a:r>
            <a:endParaRPr lang="es-CO" sz="2000" dirty="0"/>
          </a:p>
        </p:txBody>
      </p:sp>
      <p:sp>
        <p:nvSpPr>
          <p:cNvPr id="7" name="Rectángulo 6"/>
          <p:cNvSpPr/>
          <p:nvPr/>
        </p:nvSpPr>
        <p:spPr>
          <a:xfrm>
            <a:off x="472225" y="3278476"/>
            <a:ext cx="5323268" cy="1754326"/>
          </a:xfrm>
          <a:prstGeom prst="rect">
            <a:avLst/>
          </a:prstGeom>
        </p:spPr>
        <p:txBody>
          <a:bodyPr wrap="square">
            <a:spAutoFit/>
          </a:bodyPr>
          <a:lstStyle/>
          <a:p>
            <a:pPr algn="just"/>
            <a:r>
              <a:rPr lang="es-MX" b="1" dirty="0" err="1">
                <a:solidFill>
                  <a:srgbClr val="273B47"/>
                </a:solidFill>
                <a:latin typeface="Lato"/>
              </a:rPr>
              <a:t>Ensembles</a:t>
            </a:r>
            <a:r>
              <a:rPr lang="es-MX" b="1" dirty="0">
                <a:solidFill>
                  <a:srgbClr val="273B47"/>
                </a:solidFill>
                <a:latin typeface="Lato"/>
              </a:rPr>
              <a:t>:</a:t>
            </a:r>
            <a:r>
              <a:rPr lang="es-MX" dirty="0">
                <a:solidFill>
                  <a:srgbClr val="273B47"/>
                </a:solidFill>
                <a:latin typeface="Lato"/>
              </a:rPr>
              <a:t> Este modelo utiliza otros </a:t>
            </a:r>
            <a:r>
              <a:rPr lang="es-MX" dirty="0" err="1">
                <a:solidFill>
                  <a:srgbClr val="273B47"/>
                </a:solidFill>
                <a:latin typeface="Lato"/>
              </a:rPr>
              <a:t>submodelos</a:t>
            </a:r>
            <a:r>
              <a:rPr lang="es-MX" dirty="0">
                <a:solidFill>
                  <a:srgbClr val="273B47"/>
                </a:solidFill>
                <a:latin typeface="Lato"/>
              </a:rPr>
              <a:t> más pequeños, entrena muchos de ellos y luego hace un voto entre cada uno de éstos. Cada uno dice su </a:t>
            </a:r>
            <a:r>
              <a:rPr lang="es-MX" dirty="0" smtClean="0">
                <a:solidFill>
                  <a:srgbClr val="273B47"/>
                </a:solidFill>
                <a:latin typeface="Lato"/>
              </a:rPr>
              <a:t>predicción </a:t>
            </a:r>
            <a:r>
              <a:rPr lang="es-MX" dirty="0">
                <a:solidFill>
                  <a:srgbClr val="273B47"/>
                </a:solidFill>
                <a:latin typeface="Lato"/>
              </a:rPr>
              <a:t>y promedia o toma el más frecuente y con éste resultado final hace la predicción.</a:t>
            </a:r>
            <a:endParaRPr lang="es-CO" dirty="0"/>
          </a:p>
        </p:txBody>
      </p:sp>
      <p:pic>
        <p:nvPicPr>
          <p:cNvPr id="1028" name="Picture 4" descr="Random Forest Regression - Level Up Codi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86152" y="2593539"/>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4050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anim calcmode="lin" valueType="num">
                                      <p:cBhvr additive="base">
                                        <p:cTn id="11" dur="500" fill="hold"/>
                                        <p:tgtEl>
                                          <p:spTgt spid="1028"/>
                                        </p:tgtEl>
                                        <p:attrNameLst>
                                          <p:attrName>ppt_x</p:attrName>
                                        </p:attrNameLst>
                                      </p:cBhvr>
                                      <p:tavLst>
                                        <p:tav tm="0">
                                          <p:val>
                                            <p:strVal val="#ppt_x"/>
                                          </p:val>
                                        </p:tav>
                                        <p:tav tm="100000">
                                          <p:val>
                                            <p:strVal val="#ppt_x"/>
                                          </p:val>
                                        </p:tav>
                                      </p:tavLst>
                                    </p:anim>
                                    <p:anim calcmode="lin" valueType="num">
                                      <p:cBhvr additive="base">
                                        <p:cTn id="12"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smtClean="0"/>
              <a:t>Optimización de </a:t>
            </a:r>
            <a:r>
              <a:rPr lang="es-MX" dirty="0" err="1" smtClean="0"/>
              <a:t>hiperparametros</a:t>
            </a:r>
            <a:r>
              <a:rPr lang="es-MX" dirty="0" smtClean="0"/>
              <a:t/>
            </a:r>
            <a:br>
              <a:rPr lang="es-MX" dirty="0" smtClean="0"/>
            </a:br>
            <a:r>
              <a:rPr lang="es-CO" sz="3600" dirty="0">
                <a:hlinkClick r:id="rId2"/>
              </a:rPr>
              <a:t>https://www.buguroo.com/es/blog/optimizacion-de-hiperparametros</a:t>
            </a:r>
            <a:r>
              <a:rPr lang="es-MX" dirty="0" smtClean="0"/>
              <a:t/>
            </a:r>
            <a:br>
              <a:rPr lang="es-MX" dirty="0" smtClean="0"/>
            </a:br>
            <a:endParaRPr lang="es-CO" sz="2000" dirty="0"/>
          </a:p>
        </p:txBody>
      </p:sp>
      <p:sp>
        <p:nvSpPr>
          <p:cNvPr id="3" name="Marcador de contenido 2"/>
          <p:cNvSpPr>
            <a:spLocks noGrp="1"/>
          </p:cNvSpPr>
          <p:nvPr>
            <p:ph idx="1"/>
          </p:nvPr>
        </p:nvSpPr>
        <p:spPr>
          <a:xfrm>
            <a:off x="676656" y="2011680"/>
            <a:ext cx="10643874" cy="3766185"/>
          </a:xfrm>
        </p:spPr>
        <p:txBody>
          <a:bodyPr>
            <a:normAutofit/>
          </a:bodyPr>
          <a:lstStyle/>
          <a:p>
            <a:r>
              <a:rPr lang="es-MX" dirty="0" smtClean="0"/>
              <a:t>Hace una búsqueda exhaustiva cual es la combinación de parámetros  es la mas apta para el algoritmo.</a:t>
            </a:r>
          </a:p>
          <a:p>
            <a:endParaRPr lang="es-MX" dirty="0" smtClean="0"/>
          </a:p>
        </p:txBody>
      </p:sp>
      <p:pic>
        <p:nvPicPr>
          <p:cNvPr id="2050" name="Picture 2" descr="AutoML: un nuevo enfoque para el machine learning | by Luca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3543" y="2653262"/>
            <a:ext cx="7280136" cy="3837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45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smtClean="0"/>
              <a:t>Optimización de </a:t>
            </a:r>
            <a:r>
              <a:rPr lang="es-MX" dirty="0" err="1" smtClean="0"/>
              <a:t>hiperparametros</a:t>
            </a:r>
            <a:r>
              <a:rPr lang="es-MX" dirty="0" smtClean="0"/>
              <a:t/>
            </a:r>
            <a:br>
              <a:rPr lang="es-MX" dirty="0" smtClean="0"/>
            </a:br>
            <a:endParaRPr lang="es-CO" sz="2000" dirty="0"/>
          </a:p>
        </p:txBody>
      </p:sp>
      <p:sp>
        <p:nvSpPr>
          <p:cNvPr id="3" name="Marcador de contenido 2"/>
          <p:cNvSpPr>
            <a:spLocks noGrp="1"/>
          </p:cNvSpPr>
          <p:nvPr>
            <p:ph idx="1"/>
          </p:nvPr>
        </p:nvSpPr>
        <p:spPr>
          <a:xfrm>
            <a:off x="676657" y="2011680"/>
            <a:ext cx="5312020" cy="3766185"/>
          </a:xfrm>
        </p:spPr>
        <p:txBody>
          <a:bodyPr>
            <a:normAutofit fontScale="70000" lnSpcReduction="20000"/>
          </a:bodyPr>
          <a:lstStyle/>
          <a:p>
            <a:pPr algn="just"/>
            <a:r>
              <a:rPr lang="es-MX" dirty="0" smtClean="0"/>
              <a:t>Hace una búsqueda exhaustiva cual es la combinación de parámetros  es la mas apta para el algoritmo.</a:t>
            </a:r>
          </a:p>
          <a:p>
            <a:pPr algn="just"/>
            <a:endParaRPr lang="es-MX" dirty="0"/>
          </a:p>
          <a:p>
            <a:pPr algn="just"/>
            <a:r>
              <a:rPr lang="es-MX" dirty="0" smtClean="0"/>
              <a:t>Una ves realizado el trabajo de </a:t>
            </a:r>
            <a:r>
              <a:rPr lang="es-MX" dirty="0" err="1" smtClean="0"/>
              <a:t>prototipado</a:t>
            </a:r>
            <a:r>
              <a:rPr lang="es-MX" dirty="0" smtClean="0"/>
              <a:t> y antes de salir a producción se debe seguir el siguiente flujo</a:t>
            </a:r>
            <a:r>
              <a:rPr lang="es-MX" dirty="0"/>
              <a:t>.</a:t>
            </a:r>
            <a:endParaRPr lang="es-CO" dirty="0"/>
          </a:p>
          <a:p>
            <a:pPr algn="just"/>
            <a:r>
              <a:rPr lang="es-MX" dirty="0" smtClean="0"/>
              <a:t>1. Separar nuestros datos en test (de validación) y entrenamiento.</a:t>
            </a:r>
          </a:p>
          <a:p>
            <a:pPr algn="just"/>
            <a:r>
              <a:rPr lang="es-MX" dirty="0" smtClean="0"/>
              <a:t>2. Hacer una nueva separación de nuestros datos de entrenamiento y test (de validación).</a:t>
            </a:r>
          </a:p>
          <a:p>
            <a:pPr algn="just"/>
            <a:r>
              <a:rPr lang="es-MX" dirty="0" smtClean="0"/>
              <a:t>3. Seleccionar el modelo, </a:t>
            </a:r>
            <a:r>
              <a:rPr lang="es-MX" dirty="0" err="1" smtClean="0"/>
              <a:t>gridsearch</a:t>
            </a:r>
            <a:r>
              <a:rPr lang="es-MX" dirty="0"/>
              <a:t> </a:t>
            </a:r>
            <a:r>
              <a:rPr lang="es-MX" dirty="0" smtClean="0"/>
              <a:t>(tendremos un modelo y parámetros para ese modelo)</a:t>
            </a:r>
          </a:p>
          <a:p>
            <a:pPr algn="just"/>
            <a:r>
              <a:rPr lang="es-MX" dirty="0" smtClean="0"/>
              <a:t>4. Entrenar sobre todos los datos de entrenamiento.</a:t>
            </a:r>
          </a:p>
          <a:p>
            <a:pPr algn="just"/>
            <a:r>
              <a:rPr lang="es-MX" dirty="0" smtClean="0"/>
              <a:t>5. Medir el score final sobre los datos de test de validación.</a:t>
            </a:r>
            <a:endParaRPr lang="es-CO" dirty="0"/>
          </a:p>
        </p:txBody>
      </p:sp>
      <p:sp>
        <p:nvSpPr>
          <p:cNvPr id="4" name="AutoShape 2" descr="http://localhost:8888/notebooks/Desktop/Capacitacion/Machine%20Learning/img/grid_search_crossval.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6" name="Imagen 5"/>
          <p:cNvPicPr>
            <a:picLocks noChangeAspect="1"/>
          </p:cNvPicPr>
          <p:nvPr/>
        </p:nvPicPr>
        <p:blipFill>
          <a:blip r:embed="rId2"/>
          <a:stretch>
            <a:fillRect/>
          </a:stretch>
        </p:blipFill>
        <p:spPr>
          <a:xfrm>
            <a:off x="6143222" y="2605507"/>
            <a:ext cx="5842715" cy="3056449"/>
          </a:xfrm>
          <a:prstGeom prst="rect">
            <a:avLst/>
          </a:prstGeom>
        </p:spPr>
      </p:pic>
    </p:spTree>
    <p:extLst>
      <p:ext uri="{BB962C8B-B14F-4D97-AF65-F5344CB8AC3E}">
        <p14:creationId xmlns:p14="http://schemas.microsoft.com/office/powerpoint/2010/main" val="399739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Paso a producción</a:t>
            </a:r>
            <a:endParaRPr lang="es-CO" dirty="0"/>
          </a:p>
        </p:txBody>
      </p:sp>
      <p:sp>
        <p:nvSpPr>
          <p:cNvPr id="3" name="Marcador de contenido 2"/>
          <p:cNvSpPr>
            <a:spLocks noGrp="1"/>
          </p:cNvSpPr>
          <p:nvPr>
            <p:ph idx="1"/>
          </p:nvPr>
        </p:nvSpPr>
        <p:spPr/>
        <p:txBody>
          <a:bodyPr>
            <a:normAutofit fontScale="92500" lnSpcReduction="10000"/>
          </a:bodyPr>
          <a:lstStyle/>
          <a:p>
            <a:r>
              <a:rPr lang="es-MX" dirty="0" smtClean="0"/>
              <a:t>El objeto </a:t>
            </a:r>
            <a:r>
              <a:rPr lang="es-MX" dirty="0"/>
              <a:t>estimador de </a:t>
            </a:r>
            <a:r>
              <a:rPr lang="es-MX" dirty="0" err="1"/>
              <a:t>scikit-learn</a:t>
            </a:r>
            <a:r>
              <a:rPr lang="es-MX" dirty="0"/>
              <a:t> (ya sea un </a:t>
            </a:r>
            <a:r>
              <a:rPr lang="es-MX" dirty="0" err="1"/>
              <a:t>arbol</a:t>
            </a:r>
            <a:r>
              <a:rPr lang="es-MX" dirty="0"/>
              <a:t>, un modelo lineal, un </a:t>
            </a:r>
            <a:r>
              <a:rPr lang="es-MX" dirty="0" err="1"/>
              <a:t>ensemble</a:t>
            </a:r>
            <a:r>
              <a:rPr lang="es-MX" dirty="0"/>
              <a:t>, </a:t>
            </a:r>
            <a:r>
              <a:rPr lang="es-MX" dirty="0" err="1"/>
              <a:t>etc</a:t>
            </a:r>
            <a:r>
              <a:rPr lang="es-MX" dirty="0"/>
              <a:t>) tiene un método que se llama </a:t>
            </a:r>
            <a:r>
              <a:rPr lang="es-MX" b="1" dirty="0" err="1"/>
              <a:t>predict</a:t>
            </a:r>
            <a:r>
              <a:rPr lang="es-MX" dirty="0"/>
              <a:t>. Al estar mejorando el score y los parámetros estuvimos cambiando el estado (los </a:t>
            </a:r>
            <a:r>
              <a:rPr lang="es-MX" dirty="0" err="1"/>
              <a:t>parametros</a:t>
            </a:r>
            <a:r>
              <a:rPr lang="es-MX" dirty="0"/>
              <a:t> e </a:t>
            </a:r>
            <a:r>
              <a:rPr lang="es-MX" dirty="0" err="1"/>
              <a:t>hiperparametros</a:t>
            </a:r>
            <a:r>
              <a:rPr lang="es-MX" dirty="0"/>
              <a:t> de este, como si </a:t>
            </a:r>
            <a:r>
              <a:rPr lang="es-MX" dirty="0" err="1"/>
              <a:t>estuvieramos</a:t>
            </a:r>
            <a:r>
              <a:rPr lang="es-MX" dirty="0"/>
              <a:t> moviendo perillas de una máquina) de esta. Al tener ya con el mejor score posible este objeto, podemos ocuparlo, llamando el método </a:t>
            </a:r>
            <a:r>
              <a:rPr lang="es-MX" dirty="0" err="1"/>
              <a:t>predict</a:t>
            </a:r>
            <a:r>
              <a:rPr lang="es-MX" dirty="0"/>
              <a:t> sobre los datos que nos interesen</a:t>
            </a:r>
            <a:r>
              <a:rPr lang="es-MX" dirty="0" smtClean="0"/>
              <a:t>.</a:t>
            </a:r>
          </a:p>
          <a:p>
            <a:endParaRPr lang="es-MX" dirty="0"/>
          </a:p>
          <a:p>
            <a:r>
              <a:rPr lang="es-MX" dirty="0" err="1" smtClean="0"/>
              <a:t>Cápitulo</a:t>
            </a:r>
            <a:r>
              <a:rPr lang="es-MX" dirty="0" smtClean="0"/>
              <a:t> </a:t>
            </a:r>
            <a:r>
              <a:rPr lang="es-MX" dirty="0"/>
              <a:t>9 “</a:t>
            </a:r>
            <a:r>
              <a:rPr lang="es-MX" dirty="0" err="1"/>
              <a:t>Embedding</a:t>
            </a:r>
            <a:r>
              <a:rPr lang="es-MX" dirty="0"/>
              <a:t> a Machine Learning Model </a:t>
            </a:r>
            <a:r>
              <a:rPr lang="es-MX" dirty="0" err="1"/>
              <a:t>into</a:t>
            </a:r>
            <a:r>
              <a:rPr lang="es-MX" dirty="0"/>
              <a:t> a Web </a:t>
            </a:r>
            <a:r>
              <a:rPr lang="es-MX" dirty="0" err="1"/>
              <a:t>Application</a:t>
            </a:r>
            <a:r>
              <a:rPr lang="es-MX" dirty="0"/>
              <a:t>” de Python Machine Learning de </a:t>
            </a:r>
            <a:r>
              <a:rPr lang="es-MX" dirty="0" err="1"/>
              <a:t>Sebastian</a:t>
            </a:r>
            <a:r>
              <a:rPr lang="es-MX" dirty="0"/>
              <a:t> </a:t>
            </a:r>
            <a:r>
              <a:rPr lang="es-MX" dirty="0" err="1"/>
              <a:t>Rashka</a:t>
            </a:r>
            <a:endParaRPr lang="es-MX" dirty="0"/>
          </a:p>
          <a:p>
            <a:r>
              <a:rPr lang="es-MX" dirty="0">
                <a:hlinkClick r:id="rId2"/>
              </a:rPr>
              <a:t>https://www.analyticsvidhya.com/blog/2017/09/machine-learning-models-as-apis-using-flask/</a:t>
            </a:r>
            <a:endParaRPr lang="es-MX" dirty="0"/>
          </a:p>
          <a:p>
            <a:r>
              <a:rPr lang="es-MX" dirty="0">
                <a:hlinkClick r:id="rId3"/>
              </a:rPr>
              <a:t>https://machinelearningmastery.com/deploy-machine-learning-model-to-production/</a:t>
            </a:r>
            <a:endParaRPr lang="es-MX" dirty="0"/>
          </a:p>
          <a:p>
            <a:endParaRPr lang="es-CO" dirty="0"/>
          </a:p>
        </p:txBody>
      </p:sp>
    </p:spTree>
    <p:extLst>
      <p:ext uri="{BB962C8B-B14F-4D97-AF65-F5344CB8AC3E}">
        <p14:creationId xmlns:p14="http://schemas.microsoft.com/office/powerpoint/2010/main" val="424910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Ciclos</a:t>
            </a:r>
            <a:endParaRPr lang="es-CO" dirty="0"/>
          </a:p>
        </p:txBody>
      </p:sp>
      <p:pic>
        <p:nvPicPr>
          <p:cNvPr id="11266" name="Picture 2" descr="Bucle While (Mientras) – ☺Aprende, sorprende y crece ..."/>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9044"/>
          <a:stretch/>
        </p:blipFill>
        <p:spPr bwMode="auto">
          <a:xfrm>
            <a:off x="675720" y="3763512"/>
            <a:ext cx="3122270" cy="301452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programacionencpp.weebly.com/uploads/4/2/5/4/42541053/2633330_orig.png"/>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0651"/>
          <a:stretch/>
        </p:blipFill>
        <p:spPr bwMode="auto">
          <a:xfrm>
            <a:off x="7367923" y="3568276"/>
            <a:ext cx="4685577" cy="320975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4"/>
          <a:stretch>
            <a:fillRect/>
          </a:stretch>
        </p:blipFill>
        <p:spPr>
          <a:xfrm>
            <a:off x="3716612" y="147449"/>
            <a:ext cx="4387587" cy="4020564"/>
          </a:xfrm>
          <a:prstGeom prst="rect">
            <a:avLst/>
          </a:prstGeom>
        </p:spPr>
      </p:pic>
      <p:sp>
        <p:nvSpPr>
          <p:cNvPr id="6" name="Título 1"/>
          <p:cNvSpPr txBox="1">
            <a:spLocks/>
          </p:cNvSpPr>
          <p:nvPr/>
        </p:nvSpPr>
        <p:spPr>
          <a:xfrm>
            <a:off x="1153247" y="2333773"/>
            <a:ext cx="2167216" cy="165819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s-MX" dirty="0" smtClean="0">
                <a:solidFill>
                  <a:srgbClr val="FFC000"/>
                </a:solidFill>
              </a:rPr>
              <a:t>WHILE</a:t>
            </a:r>
            <a:endParaRPr lang="es-CO" dirty="0">
              <a:solidFill>
                <a:srgbClr val="FFC000"/>
              </a:solidFill>
            </a:endParaRPr>
          </a:p>
        </p:txBody>
      </p:sp>
      <p:sp>
        <p:nvSpPr>
          <p:cNvPr id="7" name="Título 1"/>
          <p:cNvSpPr txBox="1">
            <a:spLocks/>
          </p:cNvSpPr>
          <p:nvPr/>
        </p:nvSpPr>
        <p:spPr>
          <a:xfrm>
            <a:off x="8500348" y="2276338"/>
            <a:ext cx="2167216" cy="165819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s-MX" dirty="0" smtClean="0">
                <a:solidFill>
                  <a:srgbClr val="FFC000"/>
                </a:solidFill>
              </a:rPr>
              <a:t>FOR</a:t>
            </a:r>
            <a:endParaRPr lang="es-CO" dirty="0">
              <a:solidFill>
                <a:srgbClr val="FFC000"/>
              </a:solidFill>
            </a:endParaRPr>
          </a:p>
        </p:txBody>
      </p:sp>
    </p:spTree>
    <p:extLst>
      <p:ext uri="{BB962C8B-B14F-4D97-AF65-F5344CB8AC3E}">
        <p14:creationId xmlns:p14="http://schemas.microsoft.com/office/powerpoint/2010/main" val="3088128457"/>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266"/>
                                        </p:tgtEl>
                                        <p:attrNameLst>
                                          <p:attrName>style.visibility</p:attrName>
                                        </p:attrNameLst>
                                      </p:cBhvr>
                                      <p:to>
                                        <p:strVal val="visible"/>
                                      </p:to>
                                    </p:set>
                                    <p:anim calcmode="lin" valueType="num">
                                      <p:cBhvr additive="base">
                                        <p:cTn id="11" dur="500" fill="hold"/>
                                        <p:tgtEl>
                                          <p:spTgt spid="11266"/>
                                        </p:tgtEl>
                                        <p:attrNameLst>
                                          <p:attrName>ppt_x</p:attrName>
                                        </p:attrNameLst>
                                      </p:cBhvr>
                                      <p:tavLst>
                                        <p:tav tm="0">
                                          <p:val>
                                            <p:strVal val="#ppt_x"/>
                                          </p:val>
                                        </p:tav>
                                        <p:tav tm="100000">
                                          <p:val>
                                            <p:strVal val="#ppt_x"/>
                                          </p:val>
                                        </p:tav>
                                      </p:tavLst>
                                    </p:anim>
                                    <p:anim calcmode="lin" valueType="num">
                                      <p:cBhvr additive="base">
                                        <p:cTn id="12" dur="500" fill="hold"/>
                                        <p:tgtEl>
                                          <p:spTgt spid="1126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268"/>
                                        </p:tgtEl>
                                        <p:attrNameLst>
                                          <p:attrName>style.visibility</p:attrName>
                                        </p:attrNameLst>
                                      </p:cBhvr>
                                      <p:to>
                                        <p:strVal val="visible"/>
                                      </p:to>
                                    </p:set>
                                    <p:anim calcmode="lin" valueType="num">
                                      <p:cBhvr additive="base">
                                        <p:cTn id="21" dur="500" fill="hold"/>
                                        <p:tgtEl>
                                          <p:spTgt spid="11268"/>
                                        </p:tgtEl>
                                        <p:attrNameLst>
                                          <p:attrName>ppt_x</p:attrName>
                                        </p:attrNameLst>
                                      </p:cBhvr>
                                      <p:tavLst>
                                        <p:tav tm="0">
                                          <p:val>
                                            <p:strVal val="#ppt_x"/>
                                          </p:val>
                                        </p:tav>
                                        <p:tav tm="100000">
                                          <p:val>
                                            <p:strVal val="#ppt_x"/>
                                          </p:val>
                                        </p:tav>
                                      </p:tavLst>
                                    </p:anim>
                                    <p:anim calcmode="lin" valueType="num">
                                      <p:cBhvr additive="base">
                                        <p:cTn id="22" dur="500" fill="hold"/>
                                        <p:tgtEl>
                                          <p:spTgt spid="1126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Diviértete!!! </a:t>
            </a:r>
            <a:endParaRPr lang="es-CO" dirty="0"/>
          </a:p>
        </p:txBody>
      </p:sp>
      <p:sp>
        <p:nvSpPr>
          <p:cNvPr id="3" name="Marcador de contenido 2"/>
          <p:cNvSpPr>
            <a:spLocks noGrp="1"/>
          </p:cNvSpPr>
          <p:nvPr>
            <p:ph idx="1"/>
          </p:nvPr>
        </p:nvSpPr>
        <p:spPr>
          <a:xfrm>
            <a:off x="676656" y="2011680"/>
            <a:ext cx="10753725" cy="4560570"/>
          </a:xfrm>
        </p:spPr>
        <p:txBody>
          <a:bodyPr>
            <a:normAutofit fontScale="92500" lnSpcReduction="20000"/>
          </a:bodyPr>
          <a:lstStyle/>
          <a:p>
            <a:r>
              <a:rPr lang="es-MX" b="1" dirty="0" smtClean="0"/>
              <a:t>Numpy</a:t>
            </a:r>
            <a:r>
              <a:rPr lang="es-MX" dirty="0"/>
              <a:t>: </a:t>
            </a:r>
            <a:r>
              <a:rPr lang="es-CO" dirty="0">
                <a:hlinkClick r:id="rId2"/>
              </a:rPr>
              <a:t> https://</a:t>
            </a:r>
            <a:r>
              <a:rPr lang="es-CO" dirty="0" smtClean="0">
                <a:hlinkClick r:id="rId2"/>
              </a:rPr>
              <a:t>numpy.org/doc/stable/user/quickstart.html</a:t>
            </a:r>
            <a:endParaRPr lang="es-CO" dirty="0" smtClean="0"/>
          </a:p>
          <a:p>
            <a:r>
              <a:rPr lang="es-MX" dirty="0"/>
              <a:t/>
            </a:r>
            <a:br>
              <a:rPr lang="es-MX" dirty="0"/>
            </a:br>
            <a:r>
              <a:rPr lang="es-MX" b="1" dirty="0"/>
              <a:t>Pandas</a:t>
            </a:r>
            <a:r>
              <a:rPr lang="es-MX" dirty="0"/>
              <a:t>: </a:t>
            </a:r>
            <a:r>
              <a:rPr lang="es-MX" dirty="0">
                <a:hlinkClick r:id="rId3"/>
              </a:rPr>
              <a:t>https://www.datacamp.com/community/blog/python-pandas-cheat-sheet#gs.oundfxM</a:t>
            </a:r>
            <a:r>
              <a:rPr lang="es-MX" dirty="0"/>
              <a:t> y </a:t>
            </a:r>
            <a:r>
              <a:rPr lang="es-MX" dirty="0">
                <a:hlinkClick r:id="rId4"/>
              </a:rPr>
              <a:t>https://</a:t>
            </a:r>
            <a:r>
              <a:rPr lang="es-MX" dirty="0" smtClean="0">
                <a:hlinkClick r:id="rId4"/>
              </a:rPr>
              <a:t>www.datacamp.com/community/blog/pandas-cheat-sheet-python#gs.HPFoRIc</a:t>
            </a:r>
            <a:endParaRPr lang="es-MX" dirty="0" smtClean="0"/>
          </a:p>
          <a:p>
            <a:r>
              <a:rPr lang="es-MX" dirty="0"/>
              <a:t/>
            </a:r>
            <a:br>
              <a:rPr lang="es-MX" dirty="0"/>
            </a:br>
            <a:r>
              <a:rPr lang="es-MX" b="1" dirty="0" err="1"/>
              <a:t>Matplolib</a:t>
            </a:r>
            <a:r>
              <a:rPr lang="es-MX" dirty="0"/>
              <a:t>: </a:t>
            </a:r>
            <a:r>
              <a:rPr lang="es-CO" dirty="0">
                <a:hlinkClick r:id="rId5"/>
              </a:rPr>
              <a:t> https://</a:t>
            </a:r>
            <a:r>
              <a:rPr lang="es-CO" dirty="0" smtClean="0">
                <a:hlinkClick r:id="rId5"/>
              </a:rPr>
              <a:t>matplotlib.org/contents.html</a:t>
            </a:r>
            <a:endParaRPr lang="es-CO" dirty="0" smtClean="0"/>
          </a:p>
          <a:p>
            <a:r>
              <a:rPr lang="es-MX" dirty="0"/>
              <a:t/>
            </a:r>
            <a:br>
              <a:rPr lang="es-MX" dirty="0"/>
            </a:br>
            <a:r>
              <a:rPr lang="es-MX" b="1" dirty="0" err="1"/>
              <a:t>Scikit-Learn</a:t>
            </a:r>
            <a:r>
              <a:rPr lang="es-MX" dirty="0"/>
              <a:t>: </a:t>
            </a:r>
            <a:r>
              <a:rPr lang="es-CO" dirty="0">
                <a:hlinkClick r:id="rId6"/>
              </a:rPr>
              <a:t> https://scikit-learn.org/stable/user_guide.html</a:t>
            </a:r>
            <a:endParaRPr lang="es-MX" dirty="0" smtClean="0"/>
          </a:p>
          <a:p>
            <a:r>
              <a:rPr lang="es-MX" dirty="0" smtClean="0"/>
              <a:t>Igualmente</a:t>
            </a:r>
            <a:r>
              <a:rPr lang="es-MX" dirty="0"/>
              <a:t>, en este otro enlace encuentran un resumen más grande de </a:t>
            </a:r>
            <a:r>
              <a:rPr lang="es-MX" dirty="0" err="1"/>
              <a:t>Cheat</a:t>
            </a:r>
            <a:r>
              <a:rPr lang="es-MX" dirty="0"/>
              <a:t> </a:t>
            </a:r>
            <a:r>
              <a:rPr lang="es-MX" dirty="0" err="1"/>
              <a:t>Sheets</a:t>
            </a:r>
            <a:r>
              <a:rPr lang="es-MX" dirty="0" smtClean="0"/>
              <a:t>:</a:t>
            </a:r>
          </a:p>
          <a:p>
            <a:r>
              <a:rPr lang="es-MX" dirty="0"/>
              <a:t> </a:t>
            </a:r>
            <a:r>
              <a:rPr lang="es-MX" dirty="0">
                <a:hlinkClick r:id="rId7"/>
              </a:rPr>
              <a:t>https://startupsventurecapital.com/essential-cheat-sheets-for-machine-learning-and-deep-learning-researchers-efb6a8ebd2e5</a:t>
            </a:r>
            <a:endParaRPr lang="es-MX" dirty="0"/>
          </a:p>
          <a:p>
            <a:r>
              <a:rPr lang="es-MX" dirty="0"/>
              <a:t/>
            </a:r>
            <a:br>
              <a:rPr lang="es-MX" dirty="0"/>
            </a:br>
            <a:endParaRPr lang="es-CO" dirty="0"/>
          </a:p>
        </p:txBody>
      </p:sp>
    </p:spTree>
    <p:extLst>
      <p:ext uri="{BB962C8B-B14F-4D97-AF65-F5344CB8AC3E}">
        <p14:creationId xmlns:p14="http://schemas.microsoft.com/office/powerpoint/2010/main" val="247452945"/>
      </p:ext>
    </p:extLst>
  </p:cSld>
  <p:clrMapOvr>
    <a:masterClrMapping/>
  </p:clrMapOvr>
  <p:transition spd="slow">
    <p:push dir="u"/>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Servicios</a:t>
            </a:r>
            <a:endParaRPr lang="es-CO" dirty="0"/>
          </a:p>
        </p:txBody>
      </p:sp>
      <p:pic>
        <p:nvPicPr>
          <p:cNvPr id="4" name="Marcador de contenido 3"/>
          <p:cNvPicPr>
            <a:picLocks noGrp="1" noChangeAspect="1"/>
          </p:cNvPicPr>
          <p:nvPr>
            <p:ph idx="1"/>
          </p:nvPr>
        </p:nvPicPr>
        <p:blipFill>
          <a:blip r:embed="rId2"/>
          <a:stretch>
            <a:fillRect/>
          </a:stretch>
        </p:blipFill>
        <p:spPr>
          <a:xfrm>
            <a:off x="2476364" y="1806674"/>
            <a:ext cx="7134494" cy="4502351"/>
          </a:xfrm>
          <a:prstGeom prst="rect">
            <a:avLst/>
          </a:prstGeom>
        </p:spPr>
      </p:pic>
    </p:spTree>
    <p:extLst>
      <p:ext uri="{BB962C8B-B14F-4D97-AF65-F5344CB8AC3E}">
        <p14:creationId xmlns:p14="http://schemas.microsoft.com/office/powerpoint/2010/main" val="82623589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redondeado 5"/>
          <p:cNvSpPr/>
          <p:nvPr/>
        </p:nvSpPr>
        <p:spPr>
          <a:xfrm>
            <a:off x="7313791" y="4053624"/>
            <a:ext cx="4179193" cy="137804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t"/>
          <a:lstStyle/>
          <a:p>
            <a:pPr algn="ctr"/>
            <a:r>
              <a:rPr lang="es-MX" b="1" dirty="0" smtClean="0">
                <a:solidFill>
                  <a:srgbClr val="FFC000"/>
                </a:solidFill>
              </a:rPr>
              <a:t>SKILLS</a:t>
            </a:r>
            <a:endParaRPr lang="es-CO" b="1" dirty="0">
              <a:solidFill>
                <a:srgbClr val="FFC000"/>
              </a:solidFill>
            </a:endParaRPr>
          </a:p>
        </p:txBody>
      </p:sp>
      <p:sp>
        <p:nvSpPr>
          <p:cNvPr id="2" name="Título 1"/>
          <p:cNvSpPr>
            <a:spLocks noGrp="1"/>
          </p:cNvSpPr>
          <p:nvPr>
            <p:ph type="title"/>
          </p:nvPr>
        </p:nvSpPr>
        <p:spPr/>
        <p:txBody>
          <a:bodyPr/>
          <a:lstStyle/>
          <a:p>
            <a:r>
              <a:rPr lang="es-MX" b="1"/>
              <a:t>Fundamentos de Watson Assistant: Intenciones y Entidades</a:t>
            </a:r>
          </a:p>
        </p:txBody>
      </p:sp>
      <p:sp>
        <p:nvSpPr>
          <p:cNvPr id="3" name="Marcador de contenido 2"/>
          <p:cNvSpPr>
            <a:spLocks noGrp="1"/>
          </p:cNvSpPr>
          <p:nvPr>
            <p:ph idx="1"/>
          </p:nvPr>
        </p:nvSpPr>
        <p:spPr>
          <a:xfrm>
            <a:off x="766808" y="2279560"/>
            <a:ext cx="6007479" cy="3979572"/>
          </a:xfrm>
        </p:spPr>
        <p:txBody>
          <a:bodyPr>
            <a:normAutofit/>
          </a:bodyPr>
          <a:lstStyle/>
          <a:p>
            <a:pPr algn="just"/>
            <a:r>
              <a:rPr lang="es-MX" b="1" dirty="0"/>
              <a:t>¿Cómo funciona Watson </a:t>
            </a:r>
            <a:r>
              <a:rPr lang="es-MX" b="1" dirty="0" err="1"/>
              <a:t>Assistant</a:t>
            </a:r>
            <a:r>
              <a:rPr lang="es-MX" b="1" dirty="0"/>
              <a:t>?</a:t>
            </a:r>
          </a:p>
          <a:p>
            <a:pPr lvl="1" algn="just"/>
            <a:r>
              <a:rPr lang="es-MX" dirty="0"/>
              <a:t>Recibe un </a:t>
            </a:r>
            <a:r>
              <a:rPr lang="es-MX" i="1" dirty="0"/>
              <a:t>input</a:t>
            </a:r>
            <a:endParaRPr lang="es-MX" dirty="0"/>
          </a:p>
          <a:p>
            <a:pPr lvl="1" algn="just"/>
            <a:r>
              <a:rPr lang="es-MX" dirty="0"/>
              <a:t>Procesa y entiende</a:t>
            </a:r>
          </a:p>
          <a:p>
            <a:pPr lvl="1" algn="just"/>
            <a:r>
              <a:rPr lang="es-MX" dirty="0"/>
              <a:t>Entrega una respuesta</a:t>
            </a:r>
          </a:p>
          <a:p>
            <a:pPr algn="just"/>
            <a:r>
              <a:rPr lang="es-MX" b="1" dirty="0"/>
              <a:t>¿Cómo es el entrenamiento?</a:t>
            </a:r>
          </a:p>
          <a:p>
            <a:pPr lvl="1" algn="just"/>
            <a:r>
              <a:rPr lang="es-MX" dirty="0"/>
              <a:t>Intenciones (Motivo por el cuál los usuarios se comunican con nosotros.)</a:t>
            </a:r>
          </a:p>
          <a:p>
            <a:pPr lvl="1" algn="just"/>
            <a:r>
              <a:rPr lang="es-MX" dirty="0"/>
              <a:t>Entidades (Evita ambigüedades, ayuda a una conversación más específica.)</a:t>
            </a:r>
          </a:p>
          <a:p>
            <a:pPr lvl="1" algn="just"/>
            <a:r>
              <a:rPr lang="es-MX" dirty="0"/>
              <a:t>Flujo de diálogo.</a:t>
            </a:r>
          </a:p>
          <a:p>
            <a:pPr algn="just"/>
            <a:endParaRPr lang="es-CO" dirty="0"/>
          </a:p>
        </p:txBody>
      </p:sp>
      <p:pic>
        <p:nvPicPr>
          <p:cNvPr id="4" name="Imagen 3"/>
          <p:cNvPicPr>
            <a:picLocks noChangeAspect="1"/>
          </p:cNvPicPr>
          <p:nvPr/>
        </p:nvPicPr>
        <p:blipFill>
          <a:blip r:embed="rId2"/>
          <a:stretch>
            <a:fillRect/>
          </a:stretch>
        </p:blipFill>
        <p:spPr>
          <a:xfrm>
            <a:off x="7403138" y="2449561"/>
            <a:ext cx="3876675" cy="1362075"/>
          </a:xfrm>
          <a:prstGeom prst="rect">
            <a:avLst/>
          </a:prstGeom>
        </p:spPr>
      </p:pic>
      <p:pic>
        <p:nvPicPr>
          <p:cNvPr id="5" name="Imagen 4"/>
          <p:cNvPicPr>
            <a:picLocks noChangeAspect="1"/>
          </p:cNvPicPr>
          <p:nvPr/>
        </p:nvPicPr>
        <p:blipFill>
          <a:blip r:embed="rId3"/>
          <a:stretch>
            <a:fillRect/>
          </a:stretch>
        </p:blipFill>
        <p:spPr>
          <a:xfrm>
            <a:off x="7526963" y="4461657"/>
            <a:ext cx="3752850" cy="561975"/>
          </a:xfrm>
          <a:prstGeom prst="rect">
            <a:avLst/>
          </a:prstGeom>
        </p:spPr>
      </p:pic>
    </p:spTree>
    <p:extLst>
      <p:ext uri="{BB962C8B-B14F-4D97-AF65-F5344CB8AC3E}">
        <p14:creationId xmlns:p14="http://schemas.microsoft.com/office/powerpoint/2010/main" val="321040135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b="1"/>
              <a:t>Fundamentos de Watson Assistant: Intenciones y Entidades</a:t>
            </a:r>
          </a:p>
        </p:txBody>
      </p:sp>
      <p:sp>
        <p:nvSpPr>
          <p:cNvPr id="3" name="Marcador de contenido 2"/>
          <p:cNvSpPr>
            <a:spLocks noGrp="1"/>
          </p:cNvSpPr>
          <p:nvPr>
            <p:ph idx="1"/>
          </p:nvPr>
        </p:nvSpPr>
        <p:spPr>
          <a:xfrm>
            <a:off x="779687" y="3100328"/>
            <a:ext cx="4062769" cy="1622738"/>
          </a:xfrm>
        </p:spPr>
        <p:txBody>
          <a:bodyPr>
            <a:normAutofit/>
          </a:bodyPr>
          <a:lstStyle/>
          <a:p>
            <a:pPr algn="just"/>
            <a:r>
              <a:rPr lang="es-MX" b="1" dirty="0"/>
              <a:t>Watson </a:t>
            </a:r>
            <a:r>
              <a:rPr lang="es-MX" b="1" dirty="0" err="1"/>
              <a:t>Assistant</a:t>
            </a:r>
            <a:r>
              <a:rPr lang="es-MX" dirty="0"/>
              <a:t> recopila la siguiente información para mejorar la experiencia del usuario creando un </a:t>
            </a:r>
            <a:r>
              <a:rPr lang="es-MX" dirty="0" smtClean="0"/>
              <a:t>contexto.</a:t>
            </a:r>
          </a:p>
          <a:p>
            <a:pPr algn="just"/>
            <a:endParaRPr lang="es-CO" dirty="0"/>
          </a:p>
        </p:txBody>
      </p:sp>
      <p:pic>
        <p:nvPicPr>
          <p:cNvPr id="6" name="Imagen 5"/>
          <p:cNvPicPr>
            <a:picLocks noChangeAspect="1"/>
          </p:cNvPicPr>
          <p:nvPr/>
        </p:nvPicPr>
        <p:blipFill>
          <a:blip r:embed="rId2"/>
          <a:stretch>
            <a:fillRect/>
          </a:stretch>
        </p:blipFill>
        <p:spPr>
          <a:xfrm>
            <a:off x="5885064" y="2524259"/>
            <a:ext cx="5309764" cy="2774877"/>
          </a:xfrm>
          <a:prstGeom prst="rect">
            <a:avLst/>
          </a:prstGeom>
        </p:spPr>
      </p:pic>
    </p:spTree>
    <p:extLst>
      <p:ext uri="{BB962C8B-B14F-4D97-AF65-F5344CB8AC3E}">
        <p14:creationId xmlns:p14="http://schemas.microsoft.com/office/powerpoint/2010/main" val="112543431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b="1"/>
              <a:t>Fundamentos de Watson Assistant: Intenciones y Entidades</a:t>
            </a:r>
          </a:p>
        </p:txBody>
      </p:sp>
      <p:sp>
        <p:nvSpPr>
          <p:cNvPr id="3" name="Marcador de contenido 2"/>
          <p:cNvSpPr>
            <a:spLocks noGrp="1"/>
          </p:cNvSpPr>
          <p:nvPr>
            <p:ph idx="1"/>
          </p:nvPr>
        </p:nvSpPr>
        <p:spPr>
          <a:xfrm>
            <a:off x="657224" y="2874428"/>
            <a:ext cx="5601909" cy="3346068"/>
          </a:xfrm>
        </p:spPr>
        <p:txBody>
          <a:bodyPr>
            <a:normAutofit lnSpcReduction="10000"/>
          </a:bodyPr>
          <a:lstStyle/>
          <a:p>
            <a:pPr algn="ctr"/>
            <a:r>
              <a:rPr lang="es-MX" b="1" dirty="0"/>
              <a:t>¿Cómo dar una respuesta al usuario?</a:t>
            </a:r>
          </a:p>
          <a:p>
            <a:pPr algn="ctr"/>
            <a:r>
              <a:rPr lang="es-MX" dirty="0"/>
              <a:t>Con los flujos de dialogo puedes armar condiciones para evaluar el </a:t>
            </a:r>
            <a:r>
              <a:rPr lang="es-MX" i="1" dirty="0"/>
              <a:t>input</a:t>
            </a:r>
            <a:r>
              <a:rPr lang="es-MX" dirty="0"/>
              <a:t> del usuario y poder dar una respuesta a esa combinación específica de condiciones</a:t>
            </a:r>
            <a:r>
              <a:rPr lang="es-MX" dirty="0" smtClean="0"/>
              <a:t>.</a:t>
            </a:r>
          </a:p>
          <a:p>
            <a:pPr algn="ctr"/>
            <a:endParaRPr lang="es-MX" dirty="0"/>
          </a:p>
          <a:p>
            <a:pPr algn="ctr"/>
            <a:r>
              <a:rPr lang="es-MX" dirty="0"/>
              <a:t>Es muy importante el orden con el cual vamos a armar nuestro flujo de diálogo. REGLA: </a:t>
            </a:r>
            <a:r>
              <a:rPr lang="es-MX" b="1" dirty="0"/>
              <a:t>De lo más específico a lo más general.</a:t>
            </a:r>
            <a:endParaRPr lang="es-CO" b="1" dirty="0"/>
          </a:p>
        </p:txBody>
      </p:sp>
      <p:pic>
        <p:nvPicPr>
          <p:cNvPr id="3074" name="Picture 2" descr="Chatbots: algoritmos, intenciones, entidades e historias | by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413" y="1470793"/>
            <a:ext cx="4105766" cy="5064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2792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Manejo de errores en Python</a:t>
            </a:r>
            <a:endParaRPr lang="es-CO" dirty="0"/>
          </a:p>
        </p:txBody>
      </p:sp>
      <p:sp>
        <p:nvSpPr>
          <p:cNvPr id="3" name="Marcador de contenido 2"/>
          <p:cNvSpPr>
            <a:spLocks noGrp="1"/>
          </p:cNvSpPr>
          <p:nvPr>
            <p:ph idx="1"/>
          </p:nvPr>
        </p:nvSpPr>
        <p:spPr>
          <a:xfrm>
            <a:off x="676657" y="2011681"/>
            <a:ext cx="11113026" cy="704986"/>
          </a:xfrm>
        </p:spPr>
        <p:txBody>
          <a:bodyPr>
            <a:normAutofit lnSpcReduction="10000"/>
          </a:bodyPr>
          <a:lstStyle/>
          <a:p>
            <a:r>
              <a:rPr lang="es-MX" dirty="0"/>
              <a:t>Cuando ocurre un </a:t>
            </a:r>
            <a:r>
              <a:rPr lang="es-MX" dirty="0" smtClean="0"/>
              <a:t>error o </a:t>
            </a:r>
            <a:r>
              <a:rPr lang="es-MX" dirty="0"/>
              <a:t>una excepción </a:t>
            </a:r>
            <a:r>
              <a:rPr lang="es-MX" dirty="0" smtClean="0"/>
              <a:t>Python </a:t>
            </a:r>
            <a:r>
              <a:rPr lang="es-MX" dirty="0"/>
              <a:t>normalmente se detendrá y generará un mensaje de error.</a:t>
            </a:r>
            <a:endParaRPr lang="es-CO" dirty="0"/>
          </a:p>
        </p:txBody>
      </p:sp>
      <p:pic>
        <p:nvPicPr>
          <p:cNvPr id="4" name="Imagen 3"/>
          <p:cNvPicPr>
            <a:picLocks noChangeAspect="1"/>
          </p:cNvPicPr>
          <p:nvPr/>
        </p:nvPicPr>
        <p:blipFill>
          <a:blip r:embed="rId2"/>
          <a:stretch>
            <a:fillRect/>
          </a:stretch>
        </p:blipFill>
        <p:spPr>
          <a:xfrm>
            <a:off x="676657" y="3071233"/>
            <a:ext cx="7026253" cy="2315164"/>
          </a:xfrm>
          <a:prstGeom prst="rect">
            <a:avLst/>
          </a:prstGeom>
        </p:spPr>
      </p:pic>
      <p:sp>
        <p:nvSpPr>
          <p:cNvPr id="5" name="Marcador de contenido 2"/>
          <p:cNvSpPr txBox="1">
            <a:spLocks/>
          </p:cNvSpPr>
          <p:nvPr/>
        </p:nvSpPr>
        <p:spPr>
          <a:xfrm>
            <a:off x="7082968" y="3370817"/>
            <a:ext cx="4347031" cy="2015580"/>
          </a:xfrm>
          <a:prstGeom prst="rect">
            <a:avLst/>
          </a:prstGeom>
        </p:spPr>
        <p:txBody>
          <a:bodyPr vert="horz" lIns="91440" tIns="45720" rIns="91440" bIns="45720" rtlCol="0">
            <a:normAutofit fontScale="62500" lnSpcReduction="2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s-MX" dirty="0"/>
              <a:t>El </a:t>
            </a:r>
            <a:r>
              <a:rPr lang="es-MX" b="1" dirty="0" smtClean="0"/>
              <a:t>try</a:t>
            </a:r>
            <a:r>
              <a:rPr lang="es-MX" dirty="0" smtClean="0"/>
              <a:t> bloque </a:t>
            </a:r>
            <a:r>
              <a:rPr lang="es-MX" dirty="0"/>
              <a:t>le permite probar un bloque de código en busca de errores.</a:t>
            </a:r>
          </a:p>
          <a:p>
            <a:endParaRPr lang="es-MX" dirty="0"/>
          </a:p>
          <a:p>
            <a:r>
              <a:rPr lang="es-MX" dirty="0"/>
              <a:t>El </a:t>
            </a:r>
            <a:r>
              <a:rPr lang="es-MX" b="1" dirty="0" smtClean="0"/>
              <a:t>except</a:t>
            </a:r>
            <a:r>
              <a:rPr lang="es-MX" dirty="0" smtClean="0"/>
              <a:t> bloque </a:t>
            </a:r>
            <a:r>
              <a:rPr lang="es-MX" dirty="0"/>
              <a:t>te permite manejar el error.</a:t>
            </a:r>
          </a:p>
          <a:p>
            <a:endParaRPr lang="es-MX" dirty="0"/>
          </a:p>
          <a:p>
            <a:r>
              <a:rPr lang="es-MX" dirty="0"/>
              <a:t>El </a:t>
            </a:r>
            <a:r>
              <a:rPr lang="es-MX" b="1" dirty="0" smtClean="0"/>
              <a:t>finally</a:t>
            </a:r>
            <a:r>
              <a:rPr lang="es-MX" dirty="0" smtClean="0"/>
              <a:t> bloque </a:t>
            </a:r>
            <a:r>
              <a:rPr lang="es-MX" dirty="0"/>
              <a:t>le permite ejecutar código, independientemente del resultado de los bloques try-and except.</a:t>
            </a:r>
            <a:endParaRPr lang="es-CO" dirty="0"/>
          </a:p>
        </p:txBody>
      </p:sp>
    </p:spTree>
    <p:extLst>
      <p:ext uri="{BB962C8B-B14F-4D97-AF65-F5344CB8AC3E}">
        <p14:creationId xmlns:p14="http://schemas.microsoft.com/office/powerpoint/2010/main" val="152835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80">
                                          <p:stCondLst>
                                            <p:cond delay="0"/>
                                          </p:stCondLst>
                                        </p:cTn>
                                        <p:tgtEl>
                                          <p:spTgt spid="4"/>
                                        </p:tgtEl>
                                      </p:cBhvr>
                                    </p:animEffect>
                                    <p:anim calcmode="lin" valueType="num">
                                      <p:cBhvr>
                                        <p:cTn id="19"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4" dur="26">
                                          <p:stCondLst>
                                            <p:cond delay="650"/>
                                          </p:stCondLst>
                                        </p:cTn>
                                        <p:tgtEl>
                                          <p:spTgt spid="4"/>
                                        </p:tgtEl>
                                      </p:cBhvr>
                                      <p:to x="100000" y="60000"/>
                                    </p:animScale>
                                    <p:animScale>
                                      <p:cBhvr>
                                        <p:cTn id="25" dur="166" decel="50000">
                                          <p:stCondLst>
                                            <p:cond delay="676"/>
                                          </p:stCondLst>
                                        </p:cTn>
                                        <p:tgtEl>
                                          <p:spTgt spid="4"/>
                                        </p:tgtEl>
                                      </p:cBhvr>
                                      <p:to x="100000" y="100000"/>
                                    </p:animScale>
                                    <p:animScale>
                                      <p:cBhvr>
                                        <p:cTn id="26" dur="26">
                                          <p:stCondLst>
                                            <p:cond delay="1312"/>
                                          </p:stCondLst>
                                        </p:cTn>
                                        <p:tgtEl>
                                          <p:spTgt spid="4"/>
                                        </p:tgtEl>
                                      </p:cBhvr>
                                      <p:to x="100000" y="80000"/>
                                    </p:animScale>
                                    <p:animScale>
                                      <p:cBhvr>
                                        <p:cTn id="27" dur="166" decel="50000">
                                          <p:stCondLst>
                                            <p:cond delay="1338"/>
                                          </p:stCondLst>
                                        </p:cTn>
                                        <p:tgtEl>
                                          <p:spTgt spid="4"/>
                                        </p:tgtEl>
                                      </p:cBhvr>
                                      <p:to x="100000" y="100000"/>
                                    </p:animScale>
                                    <p:animScale>
                                      <p:cBhvr>
                                        <p:cTn id="28" dur="26">
                                          <p:stCondLst>
                                            <p:cond delay="1642"/>
                                          </p:stCondLst>
                                        </p:cTn>
                                        <p:tgtEl>
                                          <p:spTgt spid="4"/>
                                        </p:tgtEl>
                                      </p:cBhvr>
                                      <p:to x="100000" y="90000"/>
                                    </p:animScale>
                                    <p:animScale>
                                      <p:cBhvr>
                                        <p:cTn id="29" dur="166" decel="50000">
                                          <p:stCondLst>
                                            <p:cond delay="1668"/>
                                          </p:stCondLst>
                                        </p:cTn>
                                        <p:tgtEl>
                                          <p:spTgt spid="4"/>
                                        </p:tgtEl>
                                      </p:cBhvr>
                                      <p:to x="100000" y="100000"/>
                                    </p:animScale>
                                    <p:animScale>
                                      <p:cBhvr>
                                        <p:cTn id="30" dur="26">
                                          <p:stCondLst>
                                            <p:cond delay="1808"/>
                                          </p:stCondLst>
                                        </p:cTn>
                                        <p:tgtEl>
                                          <p:spTgt spid="4"/>
                                        </p:tgtEl>
                                      </p:cBhvr>
                                      <p:to x="100000" y="95000"/>
                                    </p:animScale>
                                    <p:animScale>
                                      <p:cBhvr>
                                        <p:cTn id="31" dur="166" decel="50000">
                                          <p:stCondLst>
                                            <p:cond delay="1834"/>
                                          </p:stCondLst>
                                        </p:cTn>
                                        <p:tgtEl>
                                          <p:spTgt spid="4"/>
                                        </p:tgtEl>
                                      </p:cBhvr>
                                      <p:to x="100000" y="100000"/>
                                    </p:animScale>
                                  </p:childTnLst>
                                </p:cTn>
                              </p:par>
                              <p:par>
                                <p:cTn id="32" presetID="26"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down)">
                                      <p:cBhvr>
                                        <p:cTn id="34" dur="580">
                                          <p:stCondLst>
                                            <p:cond delay="0"/>
                                          </p:stCondLst>
                                        </p:cTn>
                                        <p:tgtEl>
                                          <p:spTgt spid="5"/>
                                        </p:tgtEl>
                                      </p:cBhvr>
                                    </p:animEffect>
                                    <p:anim calcmode="lin" valueType="num">
                                      <p:cBhvr>
                                        <p:cTn id="3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0" dur="26">
                                          <p:stCondLst>
                                            <p:cond delay="650"/>
                                          </p:stCondLst>
                                        </p:cTn>
                                        <p:tgtEl>
                                          <p:spTgt spid="5"/>
                                        </p:tgtEl>
                                      </p:cBhvr>
                                      <p:to x="100000" y="60000"/>
                                    </p:animScale>
                                    <p:animScale>
                                      <p:cBhvr>
                                        <p:cTn id="41" dur="166" decel="50000">
                                          <p:stCondLst>
                                            <p:cond delay="676"/>
                                          </p:stCondLst>
                                        </p:cTn>
                                        <p:tgtEl>
                                          <p:spTgt spid="5"/>
                                        </p:tgtEl>
                                      </p:cBhvr>
                                      <p:to x="100000" y="100000"/>
                                    </p:animScale>
                                    <p:animScale>
                                      <p:cBhvr>
                                        <p:cTn id="42" dur="26">
                                          <p:stCondLst>
                                            <p:cond delay="1312"/>
                                          </p:stCondLst>
                                        </p:cTn>
                                        <p:tgtEl>
                                          <p:spTgt spid="5"/>
                                        </p:tgtEl>
                                      </p:cBhvr>
                                      <p:to x="100000" y="80000"/>
                                    </p:animScale>
                                    <p:animScale>
                                      <p:cBhvr>
                                        <p:cTn id="43" dur="166" decel="50000">
                                          <p:stCondLst>
                                            <p:cond delay="1338"/>
                                          </p:stCondLst>
                                        </p:cTn>
                                        <p:tgtEl>
                                          <p:spTgt spid="5"/>
                                        </p:tgtEl>
                                      </p:cBhvr>
                                      <p:to x="100000" y="100000"/>
                                    </p:animScale>
                                    <p:animScale>
                                      <p:cBhvr>
                                        <p:cTn id="44" dur="26">
                                          <p:stCondLst>
                                            <p:cond delay="1642"/>
                                          </p:stCondLst>
                                        </p:cTn>
                                        <p:tgtEl>
                                          <p:spTgt spid="5"/>
                                        </p:tgtEl>
                                      </p:cBhvr>
                                      <p:to x="100000" y="90000"/>
                                    </p:animScale>
                                    <p:animScale>
                                      <p:cBhvr>
                                        <p:cTn id="45" dur="166" decel="50000">
                                          <p:stCondLst>
                                            <p:cond delay="1668"/>
                                          </p:stCondLst>
                                        </p:cTn>
                                        <p:tgtEl>
                                          <p:spTgt spid="5"/>
                                        </p:tgtEl>
                                      </p:cBhvr>
                                      <p:to x="100000" y="100000"/>
                                    </p:animScale>
                                    <p:animScale>
                                      <p:cBhvr>
                                        <p:cTn id="46" dur="26">
                                          <p:stCondLst>
                                            <p:cond delay="1808"/>
                                          </p:stCondLst>
                                        </p:cTn>
                                        <p:tgtEl>
                                          <p:spTgt spid="5"/>
                                        </p:tgtEl>
                                      </p:cBhvr>
                                      <p:to x="100000" y="95000"/>
                                    </p:animScale>
                                    <p:animScale>
                                      <p:cBhvr>
                                        <p:cTn id="47"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smtClean="0"/>
              <a:t>POO</a:t>
            </a:r>
            <a:br>
              <a:rPr lang="es-MX" dirty="0" smtClean="0"/>
            </a:br>
            <a:r>
              <a:rPr lang="es-CO" sz="2800" dirty="0">
                <a:hlinkClick r:id="rId2"/>
              </a:rPr>
              <a:t>https://gist.github.com/patriciorangles/5566058</a:t>
            </a:r>
            <a:endParaRPr lang="es-CO" sz="2800" dirty="0"/>
          </a:p>
        </p:txBody>
      </p:sp>
      <p:pic>
        <p:nvPicPr>
          <p:cNvPr id="5124" name="Picture 4" descr="http://image.slidesharecdn.com/upmp-programacinorientadaaobjetos-sesin2-conceptosbsicosdelparadigmaorientadoaobjetos-140211082556-phpapp02/95/upmp-programacin-orientada-a-objetossesin-2conceptos-bsicos-del-paradigma-orientado-a-objetos-7-638.jpg?cb=139210720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5275" t="27161" r="8025" b="8288"/>
          <a:stretch/>
        </p:blipFill>
        <p:spPr bwMode="auto">
          <a:xfrm>
            <a:off x="657224" y="2157731"/>
            <a:ext cx="6029011" cy="38094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pythones.net/wp-content/uploads/2019/01/Clases-y-Objetos-min-577x1024-m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7499" y="347133"/>
            <a:ext cx="3362500" cy="596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21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animEffect transition="in" filter="fade">
                                      <p:cBhvr>
                                        <p:cTn id="11" dur="1000"/>
                                        <p:tgtEl>
                                          <p:spTgt spid="5124"/>
                                        </p:tgtEl>
                                      </p:cBhvr>
                                    </p:animEffect>
                                    <p:anim calcmode="lin" valueType="num">
                                      <p:cBhvr>
                                        <p:cTn id="12" dur="1000" fill="hold"/>
                                        <p:tgtEl>
                                          <p:spTgt spid="5124"/>
                                        </p:tgtEl>
                                        <p:attrNameLst>
                                          <p:attrName>ppt_x</p:attrName>
                                        </p:attrNameLst>
                                      </p:cBhvr>
                                      <p:tavLst>
                                        <p:tav tm="0">
                                          <p:val>
                                            <p:strVal val="#ppt_x"/>
                                          </p:val>
                                        </p:tav>
                                        <p:tav tm="100000">
                                          <p:val>
                                            <p:strVal val="#ppt_x"/>
                                          </p:val>
                                        </p:tav>
                                      </p:tavLst>
                                    </p:anim>
                                    <p:anim calcmode="lin" valueType="num">
                                      <p:cBhvr>
                                        <p:cTn id="13"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POO en Python</a:t>
            </a:r>
            <a:endParaRPr lang="es-CO" dirty="0"/>
          </a:p>
        </p:txBody>
      </p:sp>
      <p:sp>
        <p:nvSpPr>
          <p:cNvPr id="3" name="Marcador de contenido 2"/>
          <p:cNvSpPr>
            <a:spLocks noGrp="1"/>
          </p:cNvSpPr>
          <p:nvPr>
            <p:ph idx="1"/>
          </p:nvPr>
        </p:nvSpPr>
        <p:spPr>
          <a:xfrm>
            <a:off x="5997674" y="926317"/>
            <a:ext cx="5915890" cy="5931683"/>
          </a:xfrm>
        </p:spPr>
        <p:txBody>
          <a:bodyPr>
            <a:normAutofit fontScale="92500" lnSpcReduction="20000"/>
          </a:bodyPr>
          <a:lstStyle/>
          <a:p>
            <a:pPr algn="just"/>
            <a:r>
              <a:rPr lang="es-MX" b="1" i="1" dirty="0" smtClean="0"/>
              <a:t>@</a:t>
            </a:r>
            <a:r>
              <a:rPr lang="es-MX" b="1" i="1" dirty="0"/>
              <a:t>staticmethod</a:t>
            </a:r>
            <a:r>
              <a:rPr lang="es-MX" dirty="0"/>
              <a:t> </a:t>
            </a:r>
            <a:r>
              <a:rPr lang="es-MX" dirty="0" smtClean="0"/>
              <a:t> </a:t>
            </a:r>
          </a:p>
          <a:p>
            <a:pPr algn="just"/>
            <a:r>
              <a:rPr lang="es-MX" dirty="0" smtClean="0"/>
              <a:t>pueden </a:t>
            </a:r>
            <a:r>
              <a:rPr lang="es-MX" dirty="0"/>
              <a:t>ser llamados sin tener una instancia de la </a:t>
            </a:r>
            <a:r>
              <a:rPr lang="es-MX" dirty="0" smtClean="0"/>
              <a:t>clase no </a:t>
            </a:r>
            <a:r>
              <a:rPr lang="es-MX" dirty="0"/>
              <a:t>tienen acceso al exterior, por lo cual no pueden acceder a ningún otro atributo o llamar a ninguna otra función dentro de la clase</a:t>
            </a:r>
            <a:r>
              <a:rPr lang="es-MX" dirty="0" smtClean="0"/>
              <a:t>.</a:t>
            </a:r>
          </a:p>
          <a:p>
            <a:pPr algn="just"/>
            <a:endParaRPr lang="es-MX" dirty="0"/>
          </a:p>
          <a:p>
            <a:pPr algn="just"/>
            <a:r>
              <a:rPr lang="es-MX" b="1" i="1" dirty="0" smtClean="0"/>
              <a:t>@classmethod</a:t>
            </a:r>
            <a:endParaRPr lang="es-MX" dirty="0"/>
          </a:p>
          <a:p>
            <a:pPr algn="just"/>
            <a:r>
              <a:rPr lang="es-MX" dirty="0" smtClean="0"/>
              <a:t>este </a:t>
            </a:r>
            <a:r>
              <a:rPr lang="es-MX" dirty="0"/>
              <a:t>método puede ser llamado sin crear una instancia de la clase. </a:t>
            </a:r>
            <a:r>
              <a:rPr lang="es-MX" dirty="0" smtClean="0"/>
              <a:t>Puede acceder </a:t>
            </a:r>
            <a:r>
              <a:rPr lang="es-MX" dirty="0"/>
              <a:t>otros métodos y atributos de la clase. </a:t>
            </a:r>
            <a:r>
              <a:rPr lang="es-MX" dirty="0" smtClean="0"/>
              <a:t>no </a:t>
            </a:r>
            <a:r>
              <a:rPr lang="es-MX" dirty="0"/>
              <a:t>tienen accesos a atributos de </a:t>
            </a:r>
            <a:r>
              <a:rPr lang="es-MX" dirty="0" smtClean="0"/>
              <a:t>instancia.</a:t>
            </a:r>
          </a:p>
          <a:p>
            <a:pPr algn="just"/>
            <a:endParaRPr lang="es-MX" b="1" dirty="0" smtClean="0"/>
          </a:p>
          <a:p>
            <a:pPr algn="just"/>
            <a:r>
              <a:rPr lang="es-MX" b="1" dirty="0" smtClean="0"/>
              <a:t>Métodos de instancia</a:t>
            </a:r>
          </a:p>
          <a:p>
            <a:pPr algn="just"/>
            <a:r>
              <a:rPr lang="es-MX" dirty="0" smtClean="0"/>
              <a:t>Este </a:t>
            </a:r>
            <a:r>
              <a:rPr lang="es-MX" dirty="0"/>
              <a:t>método solamente puede ser llamado si se tiene una instancia de la clase. Una vez que se creó una instancia de la clase, se podrá accesar a los métodos de instancia. Un método de instancia es capaz de crear, obtener y cambiar los atributos de instancia y a su vez de llamar otros métodos de instancia y clase</a:t>
            </a:r>
          </a:p>
          <a:p>
            <a:endParaRPr lang="es-MX" dirty="0"/>
          </a:p>
        </p:txBody>
      </p:sp>
      <p:pic>
        <p:nvPicPr>
          <p:cNvPr id="4" name="Imagen 3"/>
          <p:cNvPicPr>
            <a:picLocks noChangeAspect="1"/>
          </p:cNvPicPr>
          <p:nvPr/>
        </p:nvPicPr>
        <p:blipFill>
          <a:blip r:embed="rId3"/>
          <a:stretch>
            <a:fillRect/>
          </a:stretch>
        </p:blipFill>
        <p:spPr>
          <a:xfrm>
            <a:off x="297540" y="1995055"/>
            <a:ext cx="5340450" cy="4269138"/>
          </a:xfrm>
          <a:prstGeom prst="rect">
            <a:avLst/>
          </a:prstGeom>
        </p:spPr>
      </p:pic>
    </p:spTree>
    <p:extLst>
      <p:ext uri="{BB962C8B-B14F-4D97-AF65-F5344CB8AC3E}">
        <p14:creationId xmlns:p14="http://schemas.microsoft.com/office/powerpoint/2010/main" val="343053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1000"/>
                                        <p:tgtEl>
                                          <p:spTgt spid="3">
                                            <p:txEl>
                                              <p:pRg st="4" end="4"/>
                                            </p:txEl>
                                          </p:spTgt>
                                        </p:tgtEl>
                                      </p:cBhvr>
                                    </p:animEffect>
                                    <p:anim calcmode="lin" valueType="num">
                                      <p:cBhvr>
                                        <p:cTn id="3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1000"/>
                                        <p:tgtEl>
                                          <p:spTgt spid="3">
                                            <p:txEl>
                                              <p:pRg st="6" end="6"/>
                                            </p:txEl>
                                          </p:spTgt>
                                        </p:tgtEl>
                                      </p:cBhvr>
                                    </p:animEffect>
                                    <p:anim calcmode="lin" valueType="num">
                                      <p:cBhvr>
                                        <p:cTn id="4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1000"/>
                                        <p:tgtEl>
                                          <p:spTgt spid="3">
                                            <p:txEl>
                                              <p:pRg st="7" end="7"/>
                                            </p:txEl>
                                          </p:spTgt>
                                        </p:tgtEl>
                                      </p:cBhvr>
                                    </p:animEffect>
                                    <p:anim calcmode="lin" valueType="num">
                                      <p:cBhvr>
                                        <p:cTn id="5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Módulos en Python</a:t>
            </a:r>
            <a:endParaRPr lang="es-CO" dirty="0"/>
          </a:p>
        </p:txBody>
      </p:sp>
      <p:pic>
        <p:nvPicPr>
          <p:cNvPr id="5" name="Imagen 4"/>
          <p:cNvPicPr>
            <a:picLocks noChangeAspect="1"/>
          </p:cNvPicPr>
          <p:nvPr/>
        </p:nvPicPr>
        <p:blipFill>
          <a:blip r:embed="rId3"/>
          <a:stretch>
            <a:fillRect/>
          </a:stretch>
        </p:blipFill>
        <p:spPr>
          <a:xfrm>
            <a:off x="997527" y="1736790"/>
            <a:ext cx="10043043" cy="1269646"/>
          </a:xfrm>
          <a:prstGeom prst="rect">
            <a:avLst/>
          </a:prstGeom>
        </p:spPr>
      </p:pic>
      <p:pic>
        <p:nvPicPr>
          <p:cNvPr id="6" name="Imagen 5"/>
          <p:cNvPicPr>
            <a:picLocks noChangeAspect="1"/>
          </p:cNvPicPr>
          <p:nvPr/>
        </p:nvPicPr>
        <p:blipFill>
          <a:blip r:embed="rId4"/>
          <a:stretch>
            <a:fillRect/>
          </a:stretch>
        </p:blipFill>
        <p:spPr>
          <a:xfrm>
            <a:off x="997527" y="3884758"/>
            <a:ext cx="2706161" cy="2499862"/>
          </a:xfrm>
          <a:prstGeom prst="rect">
            <a:avLst/>
          </a:prstGeom>
        </p:spPr>
      </p:pic>
      <p:sp>
        <p:nvSpPr>
          <p:cNvPr id="8" name="Marcador de contenido 2"/>
          <p:cNvSpPr txBox="1">
            <a:spLocks/>
          </p:cNvSpPr>
          <p:nvPr/>
        </p:nvSpPr>
        <p:spPr>
          <a:xfrm>
            <a:off x="4410465" y="4046860"/>
            <a:ext cx="7338190" cy="2547904"/>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just">
              <a:buNone/>
            </a:pPr>
            <a:r>
              <a:rPr lang="es-MX" dirty="0"/>
              <a:t>Paquetes Python </a:t>
            </a:r>
          </a:p>
          <a:p>
            <a:pPr marL="0" indent="0" algn="just">
              <a:buNone/>
            </a:pPr>
            <a:r>
              <a:rPr lang="es-MX" dirty="0" smtClean="0"/>
              <a:t>1. permite </a:t>
            </a:r>
            <a:r>
              <a:rPr lang="es-MX" dirty="0"/>
              <a:t>unificar distintos módulos bajo un mismo nombre de paquete, pudiendo crear jerarquías de módulos y submódulos, o también subpaquetes.</a:t>
            </a:r>
          </a:p>
          <a:p>
            <a:pPr marL="0" indent="0" algn="just">
              <a:buNone/>
            </a:pPr>
            <a:r>
              <a:rPr lang="es-MX" dirty="0" smtClean="0"/>
              <a:t>2. permiten </a:t>
            </a:r>
            <a:r>
              <a:rPr lang="es-MX" dirty="0"/>
              <a:t>distribuir y manejar fácilmente nuestro código como si fueran librerías instalables de Python. </a:t>
            </a:r>
          </a:p>
        </p:txBody>
      </p:sp>
    </p:spTree>
    <p:extLst>
      <p:ext uri="{BB962C8B-B14F-4D97-AF65-F5344CB8AC3E}">
        <p14:creationId xmlns:p14="http://schemas.microsoft.com/office/powerpoint/2010/main" val="1709314966"/>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Entornos virtuales Python</a:t>
            </a:r>
            <a:endParaRPr lang="es-CO" dirty="0"/>
          </a:p>
        </p:txBody>
      </p:sp>
      <p:sp>
        <p:nvSpPr>
          <p:cNvPr id="3" name="Marcador de contenido 2"/>
          <p:cNvSpPr>
            <a:spLocks noGrp="1"/>
          </p:cNvSpPr>
          <p:nvPr>
            <p:ph idx="1"/>
          </p:nvPr>
        </p:nvSpPr>
        <p:spPr>
          <a:xfrm>
            <a:off x="676656" y="2011680"/>
            <a:ext cx="6860217" cy="3766185"/>
          </a:xfrm>
        </p:spPr>
        <p:txBody>
          <a:bodyPr>
            <a:normAutofit/>
          </a:bodyPr>
          <a:lstStyle/>
          <a:p>
            <a:pPr algn="just"/>
            <a:r>
              <a:rPr lang="es-MX" dirty="0" smtClean="0"/>
              <a:t>Nos </a:t>
            </a:r>
            <a:r>
              <a:rPr lang="es-MX" dirty="0"/>
              <a:t>permite encapsular un proyecto para poder instalar las versiones de los paquetes que se </a:t>
            </a:r>
            <a:r>
              <a:rPr lang="es-MX" dirty="0" smtClean="0"/>
              <a:t>requieran </a:t>
            </a:r>
            <a:r>
              <a:rPr lang="es-MX" dirty="0"/>
              <a:t>sin tenerlos que instalar en todo el sistema operativo</a:t>
            </a:r>
            <a:r>
              <a:rPr lang="es-MX" dirty="0" smtClean="0"/>
              <a:t>.</a:t>
            </a:r>
          </a:p>
          <a:p>
            <a:pPr algn="just"/>
            <a:endParaRPr lang="es-MX" dirty="0"/>
          </a:p>
          <a:p>
            <a:pPr algn="just"/>
            <a:r>
              <a:rPr lang="es-MX" b="1" dirty="0" smtClean="0"/>
              <a:t>Crear</a:t>
            </a:r>
            <a:r>
              <a:rPr lang="es-CO" dirty="0" smtClean="0"/>
              <a:t> </a:t>
            </a:r>
            <a:r>
              <a:rPr lang="es-CO" dirty="0" smtClean="0">
                <a:solidFill>
                  <a:srgbClr val="FF0000"/>
                </a:solidFill>
              </a:rPr>
              <a:t>virtualenv venv </a:t>
            </a:r>
          </a:p>
          <a:p>
            <a:pPr algn="just"/>
            <a:r>
              <a:rPr lang="es-MX" b="1" dirty="0" smtClean="0"/>
              <a:t>Activar</a:t>
            </a:r>
            <a:r>
              <a:rPr lang="es-CO" dirty="0" smtClean="0"/>
              <a:t>  </a:t>
            </a:r>
            <a:r>
              <a:rPr lang="es-CO" b="1" dirty="0" err="1" smtClean="0">
                <a:solidFill>
                  <a:srgbClr val="FF0000"/>
                </a:solidFill>
              </a:rPr>
              <a:t>source</a:t>
            </a:r>
            <a:r>
              <a:rPr lang="es-CO" dirty="0" smtClean="0">
                <a:solidFill>
                  <a:srgbClr val="FF0000"/>
                </a:solidFill>
              </a:rPr>
              <a:t> </a:t>
            </a:r>
            <a:r>
              <a:rPr lang="es-CO" dirty="0" err="1" smtClean="0">
                <a:solidFill>
                  <a:srgbClr val="FF0000"/>
                </a:solidFill>
              </a:rPr>
              <a:t>venv</a:t>
            </a:r>
            <a:r>
              <a:rPr lang="es-CO" dirty="0" smtClean="0">
                <a:solidFill>
                  <a:srgbClr val="FF0000"/>
                </a:solidFill>
              </a:rPr>
              <a:t>/</a:t>
            </a:r>
            <a:r>
              <a:rPr lang="es-CO" dirty="0" err="1" smtClean="0">
                <a:solidFill>
                  <a:srgbClr val="FF0000"/>
                </a:solidFill>
              </a:rPr>
              <a:t>bin</a:t>
            </a:r>
            <a:r>
              <a:rPr lang="es-CO" dirty="0" smtClean="0">
                <a:solidFill>
                  <a:srgbClr val="FF0000"/>
                </a:solidFill>
              </a:rPr>
              <a:t>/</a:t>
            </a:r>
            <a:r>
              <a:rPr lang="es-CO" dirty="0" err="1" smtClean="0">
                <a:solidFill>
                  <a:srgbClr val="FF0000"/>
                </a:solidFill>
              </a:rPr>
              <a:t>activate</a:t>
            </a:r>
            <a:endParaRPr lang="es-CO" dirty="0" smtClean="0">
              <a:solidFill>
                <a:srgbClr val="FF0000"/>
              </a:solidFill>
            </a:endParaRPr>
          </a:p>
          <a:p>
            <a:pPr algn="just"/>
            <a:r>
              <a:rPr lang="es-MX" b="1" dirty="0" smtClean="0"/>
              <a:t>Ver dependencias </a:t>
            </a:r>
            <a:r>
              <a:rPr lang="es-CO" b="1" dirty="0"/>
              <a:t> </a:t>
            </a:r>
            <a:r>
              <a:rPr lang="es-CO" dirty="0" smtClean="0">
                <a:solidFill>
                  <a:srgbClr val="FF0000"/>
                </a:solidFill>
              </a:rPr>
              <a:t>pip freeze</a:t>
            </a:r>
          </a:p>
          <a:p>
            <a:pPr algn="just"/>
            <a:r>
              <a:rPr lang="es-MX" b="1" dirty="0" smtClean="0"/>
              <a:t>Instalar dependencias</a:t>
            </a:r>
            <a:r>
              <a:rPr lang="es-CO" b="1" dirty="0"/>
              <a:t> </a:t>
            </a:r>
            <a:r>
              <a:rPr lang="es-CO" dirty="0" smtClean="0">
                <a:solidFill>
                  <a:srgbClr val="FF0000"/>
                </a:solidFill>
              </a:rPr>
              <a:t>pip </a:t>
            </a:r>
            <a:r>
              <a:rPr lang="es-CO" dirty="0">
                <a:solidFill>
                  <a:srgbClr val="FF0000"/>
                </a:solidFill>
              </a:rPr>
              <a:t>install -r requirements.txt</a:t>
            </a:r>
          </a:p>
        </p:txBody>
      </p:sp>
      <p:pic>
        <p:nvPicPr>
          <p:cNvPr id="6" name="Imagen 5"/>
          <p:cNvPicPr>
            <a:picLocks noChangeAspect="1"/>
          </p:cNvPicPr>
          <p:nvPr/>
        </p:nvPicPr>
        <p:blipFill rotWithShape="1">
          <a:blip r:embed="rId2"/>
          <a:srcRect l="13526" t="32415" r="15510" b="17631"/>
          <a:stretch/>
        </p:blipFill>
        <p:spPr>
          <a:xfrm>
            <a:off x="8298871" y="2396836"/>
            <a:ext cx="3131128" cy="2410691"/>
          </a:xfrm>
          <a:prstGeom prst="rect">
            <a:avLst/>
          </a:prstGeom>
        </p:spPr>
      </p:pic>
    </p:spTree>
    <p:extLst>
      <p:ext uri="{BB962C8B-B14F-4D97-AF65-F5344CB8AC3E}">
        <p14:creationId xmlns:p14="http://schemas.microsoft.com/office/powerpoint/2010/main" val="677607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000"/>
                                        <p:tgtEl>
                                          <p:spTgt spid="3">
                                            <p:txEl>
                                              <p:pRg st="0" end="0"/>
                                            </p:txEl>
                                          </p:spTgt>
                                        </p:tgtEl>
                                      </p:cBhvr>
                                    </p:animEffect>
                                    <p:anim calcmode="lin" valueType="num">
                                      <p:cBhvr>
                                        <p:cTn id="1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anim calcmode="lin" valueType="num">
                                      <p:cBhvr>
                                        <p:cTn id="3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EDteam on Twitter: &quot;Python es un lenguaje de programación poderoso ..."/>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68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12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32"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plus(out)">
                                      <p:cBhvr>
                                        <p:cTn id="7" dur="20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temáticas, Álgebra, Geometría, Trigonometría Ilustraciones ..."/>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39887" y="0"/>
            <a:ext cx="875211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867356" y="-199231"/>
            <a:ext cx="7149460" cy="1483201"/>
          </a:xfrm>
        </p:spPr>
        <p:txBody>
          <a:bodyPr/>
          <a:lstStyle/>
          <a:p>
            <a:pPr algn="ctr"/>
            <a:r>
              <a:rPr lang="es-MX" sz="3600" b="1" dirty="0"/>
              <a:t>Matemática aplicada a la IA</a:t>
            </a:r>
            <a:endParaRPr lang="es-CO" sz="3600" b="1" dirty="0"/>
          </a:p>
        </p:txBody>
      </p:sp>
      <p:sp>
        <p:nvSpPr>
          <p:cNvPr id="3" name="Subtítulo 2"/>
          <p:cNvSpPr>
            <a:spLocks noGrp="1"/>
          </p:cNvSpPr>
          <p:nvPr>
            <p:ph type="subTitle" idx="1"/>
          </p:nvPr>
        </p:nvSpPr>
        <p:spPr>
          <a:xfrm>
            <a:off x="709762" y="1961039"/>
            <a:ext cx="9588446" cy="4466224"/>
          </a:xfrm>
        </p:spPr>
        <p:txBody>
          <a:bodyPr>
            <a:normAutofit fontScale="85000" lnSpcReduction="20000"/>
          </a:bodyPr>
          <a:lstStyle/>
          <a:p>
            <a:pPr marL="457200" lvl="0" indent="-457200">
              <a:buFont typeface="Arial" panose="020B0604020202020204" pitchFamily="34" charset="0"/>
              <a:buChar char="•"/>
            </a:pPr>
            <a:r>
              <a:rPr lang="es-MX" b="1" dirty="0" smtClean="0"/>
              <a:t>Vectores</a:t>
            </a:r>
            <a:r>
              <a:rPr lang="es-CO" dirty="0" smtClean="0"/>
              <a:t>, </a:t>
            </a:r>
            <a:r>
              <a:rPr lang="es-MX" b="1" dirty="0" smtClean="0"/>
              <a:t>Matrices</a:t>
            </a:r>
            <a:r>
              <a:rPr lang="es-CO" dirty="0"/>
              <a:t> </a:t>
            </a:r>
            <a:r>
              <a:rPr lang="es-CO" dirty="0" smtClean="0"/>
              <a:t>y </a:t>
            </a:r>
            <a:r>
              <a:rPr lang="es-MX" b="1" dirty="0" smtClean="0"/>
              <a:t>Algebra </a:t>
            </a:r>
            <a:r>
              <a:rPr lang="es-MX" b="1" dirty="0"/>
              <a:t>lineal</a:t>
            </a:r>
            <a:endParaRPr lang="es-CO" dirty="0"/>
          </a:p>
          <a:p>
            <a:pPr marL="457200" lvl="0" indent="-457200">
              <a:buFont typeface="Arial" panose="020B0604020202020204" pitchFamily="34" charset="0"/>
              <a:buChar char="•"/>
            </a:pPr>
            <a:r>
              <a:rPr lang="es-MX" b="1" dirty="0"/>
              <a:t>Funciones y representación grafica de funciones</a:t>
            </a:r>
            <a:endParaRPr lang="es-CO" dirty="0"/>
          </a:p>
          <a:p>
            <a:pPr marL="457200" lvl="0" indent="-457200">
              <a:buFont typeface="Arial" panose="020B0604020202020204" pitchFamily="34" charset="0"/>
              <a:buChar char="•"/>
            </a:pPr>
            <a:r>
              <a:rPr lang="es-MX" b="1" dirty="0"/>
              <a:t>Números combinatorios</a:t>
            </a:r>
            <a:endParaRPr lang="es-CO" dirty="0"/>
          </a:p>
          <a:p>
            <a:pPr marL="457200" lvl="0" indent="-457200">
              <a:buFont typeface="Arial" panose="020B0604020202020204" pitchFamily="34" charset="0"/>
              <a:buChar char="•"/>
            </a:pPr>
            <a:r>
              <a:rPr lang="es-MX" b="1" dirty="0"/>
              <a:t>Conjuntos </a:t>
            </a:r>
            <a:endParaRPr lang="es-CO" dirty="0"/>
          </a:p>
          <a:p>
            <a:pPr marL="457200" lvl="0" indent="-457200">
              <a:buFont typeface="Arial" panose="020B0604020202020204" pitchFamily="34" charset="0"/>
              <a:buChar char="•"/>
            </a:pPr>
            <a:r>
              <a:rPr lang="es-MX" b="1" dirty="0"/>
              <a:t>Grafos </a:t>
            </a:r>
            <a:endParaRPr lang="es-CO" dirty="0"/>
          </a:p>
          <a:p>
            <a:pPr marL="457200" lvl="0" indent="-457200">
              <a:buFont typeface="Arial" panose="020B0604020202020204" pitchFamily="34" charset="0"/>
              <a:buChar char="•"/>
            </a:pPr>
            <a:r>
              <a:rPr lang="es-MX" b="1" dirty="0"/>
              <a:t>Arboles</a:t>
            </a:r>
            <a:endParaRPr lang="es-CO" dirty="0"/>
          </a:p>
          <a:p>
            <a:pPr marL="457200" lvl="0" indent="-457200">
              <a:buFont typeface="Arial" panose="020B0604020202020204" pitchFamily="34" charset="0"/>
              <a:buChar char="•"/>
            </a:pPr>
            <a:r>
              <a:rPr lang="es-MX" b="1" dirty="0"/>
              <a:t>Lógica </a:t>
            </a:r>
            <a:endParaRPr lang="es-CO" dirty="0"/>
          </a:p>
          <a:p>
            <a:pPr marL="457200" lvl="0" indent="-457200">
              <a:buFont typeface="Arial" panose="020B0604020202020204" pitchFamily="34" charset="0"/>
              <a:buChar char="•"/>
            </a:pPr>
            <a:r>
              <a:rPr lang="es-MX" b="1" dirty="0" smtClean="0"/>
              <a:t>Estadística</a:t>
            </a:r>
          </a:p>
          <a:p>
            <a:pPr marL="457200" lvl="0" indent="-457200">
              <a:buFont typeface="Arial" panose="020B0604020202020204" pitchFamily="34" charset="0"/>
              <a:buChar char="•"/>
            </a:pPr>
            <a:r>
              <a:rPr lang="es-MX" b="1" dirty="0" smtClean="0"/>
              <a:t>probabilidad</a:t>
            </a:r>
            <a:endParaRPr lang="es-CO" dirty="0"/>
          </a:p>
          <a:p>
            <a:pPr marL="457200" lvl="0" indent="-457200">
              <a:buFont typeface="Arial" panose="020B0604020202020204" pitchFamily="34" charset="0"/>
              <a:buChar char="•"/>
            </a:pPr>
            <a:r>
              <a:rPr lang="es-MX" b="1" dirty="0"/>
              <a:t>Algoritmos de IA</a:t>
            </a:r>
            <a:endParaRPr lang="es-CO" dirty="0"/>
          </a:p>
          <a:p>
            <a:endParaRPr lang="es-MX" dirty="0" smtClean="0"/>
          </a:p>
          <a:p>
            <a:pPr marL="457200" indent="-457200">
              <a:buFontTx/>
              <a:buChar char="-"/>
            </a:pPr>
            <a:endParaRPr lang="es-MX" dirty="0" smtClean="0"/>
          </a:p>
          <a:p>
            <a:pPr marL="457200" indent="-457200">
              <a:buFontTx/>
              <a:buChar char="-"/>
            </a:pPr>
            <a:endParaRPr lang="es-MX" dirty="0" smtClean="0"/>
          </a:p>
          <a:p>
            <a:pPr marL="457200" indent="-457200">
              <a:buFontTx/>
              <a:buChar char="-"/>
            </a:pPr>
            <a:endParaRPr lang="es-MX" dirty="0" smtClean="0"/>
          </a:p>
          <a:p>
            <a:endParaRPr lang="es-MX" dirty="0"/>
          </a:p>
        </p:txBody>
      </p:sp>
    </p:spTree>
    <p:extLst>
      <p:ext uri="{BB962C8B-B14F-4D97-AF65-F5344CB8AC3E}">
        <p14:creationId xmlns:p14="http://schemas.microsoft.com/office/powerpoint/2010/main" val="167078118"/>
      </p:ext>
    </p:extLst>
  </p:cSld>
  <p:clrMapOvr>
    <a:masterClrMapping/>
  </p:clrMapOvr>
  <p:transition spd="slow">
    <p:push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b="1" dirty="0"/>
              <a:t>¿Qué es la programación?</a:t>
            </a:r>
            <a:br>
              <a:rPr lang="es-MX" b="1" dirty="0"/>
            </a:br>
            <a:endParaRPr lang="es-CO" sz="2400" dirty="0"/>
          </a:p>
        </p:txBody>
      </p:sp>
      <p:sp>
        <p:nvSpPr>
          <p:cNvPr id="3" name="Marcador de contenido 2"/>
          <p:cNvSpPr>
            <a:spLocks noGrp="1"/>
          </p:cNvSpPr>
          <p:nvPr>
            <p:ph idx="1"/>
          </p:nvPr>
        </p:nvSpPr>
        <p:spPr>
          <a:xfrm>
            <a:off x="4902752" y="2600626"/>
            <a:ext cx="6527247" cy="2149601"/>
          </a:xfrm>
        </p:spPr>
        <p:txBody>
          <a:bodyPr>
            <a:normAutofit/>
          </a:bodyPr>
          <a:lstStyle/>
          <a:p>
            <a:pPr algn="just"/>
            <a:r>
              <a:rPr lang="es-MX" sz="3600" dirty="0" smtClean="0"/>
              <a:t>“La </a:t>
            </a:r>
            <a:r>
              <a:rPr lang="es-MX" sz="3600" dirty="0"/>
              <a:t>programación, </a:t>
            </a:r>
            <a:r>
              <a:rPr lang="es-MX" sz="3600" b="1" dirty="0"/>
              <a:t>es un conjunto de instrucciones </a:t>
            </a:r>
            <a:r>
              <a:rPr lang="es-MX" sz="3600" b="1" dirty="0" smtClean="0"/>
              <a:t>ordenadas </a:t>
            </a:r>
            <a:r>
              <a:rPr lang="es-MX" sz="3600" dirty="0" smtClean="0"/>
              <a:t>que </a:t>
            </a:r>
            <a:r>
              <a:rPr lang="es-MX" sz="3600" dirty="0"/>
              <a:t>tienen por objetivo </a:t>
            </a:r>
            <a:r>
              <a:rPr lang="es-MX" sz="3600" b="1" dirty="0"/>
              <a:t>ejecutar una tarea </a:t>
            </a:r>
            <a:r>
              <a:rPr lang="es-MX" sz="3600" b="1" dirty="0" smtClean="0"/>
              <a:t>específica</a:t>
            </a:r>
            <a:r>
              <a:rPr lang="es-MX" sz="3600" dirty="0" smtClean="0"/>
              <a:t>”</a:t>
            </a:r>
            <a:endParaRPr lang="es-MX" sz="3600" dirty="0"/>
          </a:p>
        </p:txBody>
      </p:sp>
      <p:pic>
        <p:nvPicPr>
          <p:cNvPr id="1026" name="Picture 2" descr="Curso de Formación en Informatica de Introducción a la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38" y="1985335"/>
            <a:ext cx="4142497" cy="3592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9835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1000"/>
                                        <p:tgtEl>
                                          <p:spTgt spid="1026"/>
                                        </p:tgtEl>
                                      </p:cBhvr>
                                    </p:animEffect>
                                    <p:anim calcmode="lin" valueType="num">
                                      <p:cBhvr>
                                        <p:cTn id="12" dur="1000" fill="hold"/>
                                        <p:tgtEl>
                                          <p:spTgt spid="1026"/>
                                        </p:tgtEl>
                                        <p:attrNameLst>
                                          <p:attrName>ppt_x</p:attrName>
                                        </p:attrNameLst>
                                      </p:cBhvr>
                                      <p:tavLst>
                                        <p:tav tm="0">
                                          <p:val>
                                            <p:strVal val="#ppt_x"/>
                                          </p:val>
                                        </p:tav>
                                        <p:tav tm="100000">
                                          <p:val>
                                            <p:strVal val="#ppt_x"/>
                                          </p:val>
                                        </p:tav>
                                      </p:tavLst>
                                    </p:anim>
                                    <p:anim calcmode="lin" valueType="num">
                                      <p:cBhvr>
                                        <p:cTn id="13" dur="1000" fill="hold"/>
                                        <p:tgtEl>
                                          <p:spTgt spid="102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1000"/>
                                        <p:tgtEl>
                                          <p:spTgt spid="3">
                                            <p:txEl>
                                              <p:pRg st="0" end="0"/>
                                            </p:txEl>
                                          </p:spTgt>
                                        </p:tgtEl>
                                      </p:cBhvr>
                                    </p:animEffect>
                                    <p:anim calcmode="lin" valueType="num">
                                      <p:cBhvr>
                                        <p:cTn id="1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77560" y="711343"/>
            <a:ext cx="3118677" cy="726203"/>
          </a:xfrm>
        </p:spPr>
        <p:txBody>
          <a:bodyPr>
            <a:normAutofit fontScale="90000"/>
          </a:bodyPr>
          <a:lstStyle/>
          <a:p>
            <a:r>
              <a:rPr lang="es-MX" smtClean="0"/>
              <a:t>Vectores</a:t>
            </a:r>
            <a:endParaRPr lang="es-CO" dirty="0"/>
          </a:p>
        </p:txBody>
      </p:sp>
      <p:sp>
        <p:nvSpPr>
          <p:cNvPr id="5" name="Marcador de contenido 4"/>
          <p:cNvSpPr>
            <a:spLocks noGrp="1"/>
          </p:cNvSpPr>
          <p:nvPr>
            <p:ph idx="1"/>
          </p:nvPr>
        </p:nvSpPr>
        <p:spPr>
          <a:xfrm>
            <a:off x="631464" y="1714789"/>
            <a:ext cx="5075528" cy="862449"/>
          </a:xfrm>
        </p:spPr>
        <p:txBody>
          <a:bodyPr>
            <a:normAutofit fontScale="92500" lnSpcReduction="10000"/>
          </a:bodyPr>
          <a:lstStyle/>
          <a:p>
            <a:r>
              <a:rPr lang="es-MX" dirty="0"/>
              <a:t>segmento de recta en el espacio que parte de un punto hacia otro, es decir, que tiene dirección y </a:t>
            </a:r>
            <a:r>
              <a:rPr lang="es-MX" dirty="0" smtClean="0"/>
              <a:t>sentido.</a:t>
            </a:r>
            <a:endParaRPr lang="es-CO" dirty="0"/>
          </a:p>
        </p:txBody>
      </p:sp>
      <p:pic>
        <p:nvPicPr>
          <p:cNvPr id="3" name="Imagen 2"/>
          <p:cNvPicPr>
            <a:picLocks noChangeAspect="1"/>
          </p:cNvPicPr>
          <p:nvPr/>
        </p:nvPicPr>
        <p:blipFill>
          <a:blip r:embed="rId2"/>
          <a:stretch>
            <a:fillRect/>
          </a:stretch>
        </p:blipFill>
        <p:spPr>
          <a:xfrm>
            <a:off x="631464" y="2886456"/>
            <a:ext cx="5005821" cy="3684152"/>
          </a:xfrm>
          <a:prstGeom prst="rect">
            <a:avLst/>
          </a:prstGeom>
        </p:spPr>
      </p:pic>
      <p:sp>
        <p:nvSpPr>
          <p:cNvPr id="6" name="Rectángulo 5"/>
          <p:cNvSpPr/>
          <p:nvPr/>
        </p:nvSpPr>
        <p:spPr>
          <a:xfrm>
            <a:off x="5955723" y="1125019"/>
            <a:ext cx="5331402" cy="646331"/>
          </a:xfrm>
          <a:prstGeom prst="rect">
            <a:avLst/>
          </a:prstGeom>
        </p:spPr>
        <p:txBody>
          <a:bodyPr wrap="square">
            <a:spAutoFit/>
          </a:bodyPr>
          <a:lstStyle/>
          <a:p>
            <a:r>
              <a:rPr lang="es-CO" b="1" dirty="0"/>
              <a:t> producto </a:t>
            </a:r>
            <a:r>
              <a:rPr lang="es-CO" b="1" dirty="0" smtClean="0"/>
              <a:t>escalar: </a:t>
            </a:r>
            <a:r>
              <a:rPr lang="es-CO" dirty="0"/>
              <a:t>No es más que un número, no es un vector, se suma todo eso es una </a:t>
            </a:r>
            <a:r>
              <a:rPr lang="es-CO" dirty="0" smtClean="0"/>
              <a:t>combinación lineal</a:t>
            </a:r>
            <a:r>
              <a:rPr lang="es-CO" b="1" dirty="0" smtClean="0"/>
              <a:t>.</a:t>
            </a:r>
            <a:endParaRPr lang="es-CO" b="1" dirty="0"/>
          </a:p>
        </p:txBody>
      </p:sp>
      <p:pic>
        <p:nvPicPr>
          <p:cNvPr id="7" name="Imagen 6"/>
          <p:cNvPicPr>
            <a:picLocks noChangeAspect="1"/>
          </p:cNvPicPr>
          <p:nvPr/>
        </p:nvPicPr>
        <p:blipFill>
          <a:blip r:embed="rId3"/>
          <a:stretch>
            <a:fillRect/>
          </a:stretch>
        </p:blipFill>
        <p:spPr>
          <a:xfrm>
            <a:off x="7487949" y="1858181"/>
            <a:ext cx="2266950" cy="400050"/>
          </a:xfrm>
          <a:prstGeom prst="rect">
            <a:avLst/>
          </a:prstGeom>
        </p:spPr>
      </p:pic>
      <p:pic>
        <p:nvPicPr>
          <p:cNvPr id="8" name="Imagen 7"/>
          <p:cNvPicPr>
            <a:picLocks noChangeAspect="1"/>
          </p:cNvPicPr>
          <p:nvPr/>
        </p:nvPicPr>
        <p:blipFill>
          <a:blip r:embed="rId4"/>
          <a:stretch>
            <a:fillRect/>
          </a:stretch>
        </p:blipFill>
        <p:spPr>
          <a:xfrm>
            <a:off x="6092535" y="2242703"/>
            <a:ext cx="5257800" cy="800100"/>
          </a:xfrm>
          <a:prstGeom prst="rect">
            <a:avLst/>
          </a:prstGeom>
        </p:spPr>
      </p:pic>
      <p:sp>
        <p:nvSpPr>
          <p:cNvPr id="9" name="Rectángulo 8"/>
          <p:cNvSpPr/>
          <p:nvPr/>
        </p:nvSpPr>
        <p:spPr>
          <a:xfrm>
            <a:off x="5955722" y="3242659"/>
            <a:ext cx="5331402" cy="923330"/>
          </a:xfrm>
          <a:prstGeom prst="rect">
            <a:avLst/>
          </a:prstGeom>
        </p:spPr>
        <p:txBody>
          <a:bodyPr wrap="square">
            <a:spAutoFit/>
          </a:bodyPr>
          <a:lstStyle/>
          <a:p>
            <a:r>
              <a:rPr lang="es-CO" b="1" dirty="0"/>
              <a:t> producto </a:t>
            </a:r>
            <a:r>
              <a:rPr lang="es-CO" b="1" dirty="0" smtClean="0"/>
              <a:t>Vectorial: </a:t>
            </a:r>
            <a:r>
              <a:rPr lang="es-MX" dirty="0"/>
              <a:t>es una operación donde al multiplicar dos vectores se obtiene otro vector, con la característica de ser perpendicular a ambos.</a:t>
            </a:r>
            <a:endParaRPr lang="es-CO" b="1" dirty="0"/>
          </a:p>
        </p:txBody>
      </p:sp>
      <p:pic>
        <p:nvPicPr>
          <p:cNvPr id="10" name="Imagen 9"/>
          <p:cNvPicPr>
            <a:picLocks noChangeAspect="1"/>
          </p:cNvPicPr>
          <p:nvPr/>
        </p:nvPicPr>
        <p:blipFill>
          <a:blip r:embed="rId5"/>
          <a:stretch>
            <a:fillRect/>
          </a:stretch>
        </p:blipFill>
        <p:spPr>
          <a:xfrm>
            <a:off x="6878347" y="4358903"/>
            <a:ext cx="3686175" cy="2200275"/>
          </a:xfrm>
          <a:prstGeom prst="rect">
            <a:avLst/>
          </a:prstGeom>
        </p:spPr>
      </p:pic>
      <p:sp>
        <p:nvSpPr>
          <p:cNvPr id="11" name="Título 1"/>
          <p:cNvSpPr txBox="1">
            <a:spLocks/>
          </p:cNvSpPr>
          <p:nvPr/>
        </p:nvSpPr>
        <p:spPr>
          <a:xfrm>
            <a:off x="5955722" y="340447"/>
            <a:ext cx="4414303" cy="726203"/>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s-MX" dirty="0" smtClean="0"/>
              <a:t>Multiplicación de vectores</a:t>
            </a:r>
            <a:endParaRPr lang="es-CO" dirty="0"/>
          </a:p>
        </p:txBody>
      </p:sp>
    </p:spTree>
    <p:extLst>
      <p:ext uri="{BB962C8B-B14F-4D97-AF65-F5344CB8AC3E}">
        <p14:creationId xmlns:p14="http://schemas.microsoft.com/office/powerpoint/2010/main" val="357760950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16" presetClass="entr" presetSubtype="21"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arn(inVertical)">
                                      <p:cBhvr>
                                        <p:cTn id="42" dur="500"/>
                                        <p:tgtEl>
                                          <p:spTgt spid="9"/>
                                        </p:tgtEl>
                                      </p:cBhvr>
                                    </p:animEffect>
                                  </p:childTnLst>
                                </p:cTn>
                              </p:par>
                              <p:par>
                                <p:cTn id="43" presetID="42"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6" grpId="0"/>
      <p:bldP spid="9"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6611" y="1134257"/>
            <a:ext cx="10772775" cy="726203"/>
          </a:xfrm>
        </p:spPr>
        <p:txBody>
          <a:bodyPr>
            <a:normAutofit fontScale="90000"/>
          </a:bodyPr>
          <a:lstStyle/>
          <a:p>
            <a:r>
              <a:rPr lang="es-MX" dirty="0" smtClean="0"/>
              <a:t>Matrices</a:t>
            </a:r>
            <a:endParaRPr lang="es-CO" dirty="0"/>
          </a:p>
        </p:txBody>
      </p:sp>
      <p:sp>
        <p:nvSpPr>
          <p:cNvPr id="5" name="Marcador de contenido 4"/>
          <p:cNvSpPr>
            <a:spLocks noGrp="1"/>
          </p:cNvSpPr>
          <p:nvPr>
            <p:ph idx="1"/>
          </p:nvPr>
        </p:nvSpPr>
        <p:spPr>
          <a:xfrm>
            <a:off x="596611" y="1860460"/>
            <a:ext cx="10916516" cy="1547758"/>
          </a:xfrm>
        </p:spPr>
        <p:txBody>
          <a:bodyPr>
            <a:normAutofit/>
          </a:bodyPr>
          <a:lstStyle/>
          <a:p>
            <a:r>
              <a:rPr lang="es-CO" dirty="0"/>
              <a:t>Una matriz es una organización </a:t>
            </a:r>
            <a:r>
              <a:rPr lang="es-CO" b="1" dirty="0"/>
              <a:t>bidimensional</a:t>
            </a:r>
            <a:r>
              <a:rPr lang="es-CO" dirty="0"/>
              <a:t> de números </a:t>
            </a:r>
            <a:r>
              <a:rPr lang="es-CO" dirty="0" smtClean="0"/>
              <a:t>con un </a:t>
            </a:r>
            <a:r>
              <a:rPr lang="es-CO" dirty="0"/>
              <a:t>número determinado de filas y </a:t>
            </a:r>
            <a:r>
              <a:rPr lang="es-CO" dirty="0" smtClean="0"/>
              <a:t>columnas en otras palabras una </a:t>
            </a:r>
            <a:r>
              <a:rPr lang="es-CO" dirty="0"/>
              <a:t>matriz </a:t>
            </a:r>
            <a:r>
              <a:rPr lang="es-CO" b="1" dirty="0"/>
              <a:t>no es más que una especie de Vector muy grande</a:t>
            </a:r>
            <a:r>
              <a:rPr lang="es-CO" dirty="0" smtClean="0"/>
              <a:t>. </a:t>
            </a:r>
            <a:endParaRPr lang="es-CO" dirty="0"/>
          </a:p>
        </p:txBody>
      </p:sp>
      <p:pic>
        <p:nvPicPr>
          <p:cNvPr id="5122" name="Picture 2" descr="⭐ Multiplicación de matrices - Matrices y Determinante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266" y="3675928"/>
            <a:ext cx="7334250" cy="1181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642418"/>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animEffect transition="in" filter="wipe(down)">
                                      <p:cBhvr>
                                        <p:cTn id="1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5923" y="292998"/>
            <a:ext cx="10772775" cy="726203"/>
          </a:xfrm>
        </p:spPr>
        <p:txBody>
          <a:bodyPr>
            <a:normAutofit fontScale="90000"/>
          </a:bodyPr>
          <a:lstStyle/>
          <a:p>
            <a:r>
              <a:rPr lang="es-MX" dirty="0" smtClean="0"/>
              <a:t>Algebra lineal</a:t>
            </a:r>
            <a:endParaRPr lang="es-CO" dirty="0"/>
          </a:p>
        </p:txBody>
      </p:sp>
      <p:sp>
        <p:nvSpPr>
          <p:cNvPr id="3" name="Marcador de contenido 2"/>
          <p:cNvSpPr>
            <a:spLocks noGrp="1"/>
          </p:cNvSpPr>
          <p:nvPr>
            <p:ph idx="1"/>
          </p:nvPr>
        </p:nvSpPr>
        <p:spPr>
          <a:xfrm>
            <a:off x="535923" y="1064712"/>
            <a:ext cx="10753725" cy="967047"/>
          </a:xfrm>
        </p:spPr>
        <p:txBody>
          <a:bodyPr/>
          <a:lstStyle/>
          <a:p>
            <a:r>
              <a:rPr lang="es-CO" dirty="0"/>
              <a:t>Al multiplicar una matriz por una matriz desconocida vamos a obtener un sistema de ecuaciones. </a:t>
            </a:r>
          </a:p>
          <a:p>
            <a:endParaRPr lang="es-MX" dirty="0" smtClean="0"/>
          </a:p>
          <a:p>
            <a:endParaRPr lang="es-CO" dirty="0"/>
          </a:p>
        </p:txBody>
      </p:sp>
      <p:pic>
        <p:nvPicPr>
          <p:cNvPr id="7" name="Imagen 6"/>
          <p:cNvPicPr>
            <a:picLocks noChangeAspect="1"/>
          </p:cNvPicPr>
          <p:nvPr/>
        </p:nvPicPr>
        <p:blipFill>
          <a:blip r:embed="rId2"/>
          <a:stretch>
            <a:fillRect/>
          </a:stretch>
        </p:blipFill>
        <p:spPr>
          <a:xfrm>
            <a:off x="1111828" y="1968542"/>
            <a:ext cx="3381662" cy="1355580"/>
          </a:xfrm>
          <a:prstGeom prst="rect">
            <a:avLst/>
          </a:prstGeom>
        </p:spPr>
      </p:pic>
      <p:pic>
        <p:nvPicPr>
          <p:cNvPr id="8" name="Imagen 7"/>
          <p:cNvPicPr>
            <a:picLocks noChangeAspect="1"/>
          </p:cNvPicPr>
          <p:nvPr/>
        </p:nvPicPr>
        <p:blipFill>
          <a:blip r:embed="rId3"/>
          <a:stretch>
            <a:fillRect/>
          </a:stretch>
        </p:blipFill>
        <p:spPr>
          <a:xfrm>
            <a:off x="7101753" y="1968542"/>
            <a:ext cx="2434214" cy="1224395"/>
          </a:xfrm>
          <a:prstGeom prst="rect">
            <a:avLst/>
          </a:prstGeom>
        </p:spPr>
      </p:pic>
      <p:sp>
        <p:nvSpPr>
          <p:cNvPr id="9" name="Flecha derecha 8"/>
          <p:cNvSpPr/>
          <p:nvPr/>
        </p:nvSpPr>
        <p:spPr>
          <a:xfrm>
            <a:off x="5208800" y="2250720"/>
            <a:ext cx="1427019" cy="7912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Rectángulo 9"/>
          <p:cNvSpPr/>
          <p:nvPr/>
        </p:nvSpPr>
        <p:spPr>
          <a:xfrm>
            <a:off x="697300" y="4096767"/>
            <a:ext cx="11074185" cy="1881925"/>
          </a:xfrm>
          <a:prstGeom prst="rect">
            <a:avLst/>
          </a:prstGeom>
        </p:spPr>
        <p:txBody>
          <a:bodyPr wrap="square">
            <a:spAutoFit/>
          </a:bodyPr>
          <a:lstStyle/>
          <a:p>
            <a:pPr algn="just">
              <a:lnSpc>
                <a:spcPct val="107000"/>
              </a:lnSpc>
              <a:spcAft>
                <a:spcPts val="800"/>
              </a:spcAft>
            </a:pPr>
            <a:r>
              <a:rPr lang="es-CO" dirty="0">
                <a:latin typeface="Calibri" panose="020F0502020204030204" pitchFamily="34" charset="0"/>
                <a:ea typeface="Calibri" panose="020F0502020204030204" pitchFamily="34" charset="0"/>
                <a:cs typeface="Times New Roman" panose="02020603050405020304" pitchFamily="18" charset="0"/>
              </a:rPr>
              <a:t>Si pensamos </a:t>
            </a:r>
            <a:r>
              <a:rPr lang="es-CO" dirty="0" smtClean="0">
                <a:latin typeface="Calibri" panose="020F0502020204030204" pitchFamily="34" charset="0"/>
                <a:ea typeface="Calibri" panose="020F0502020204030204" pitchFamily="34" charset="0"/>
                <a:cs typeface="Times New Roman" panose="02020603050405020304" pitchFamily="18" charset="0"/>
              </a:rPr>
              <a:t>esas </a:t>
            </a:r>
            <a:r>
              <a:rPr lang="es-CO" dirty="0">
                <a:latin typeface="Calibri" panose="020F0502020204030204" pitchFamily="34" charset="0"/>
                <a:ea typeface="Calibri" panose="020F0502020204030204" pitchFamily="34" charset="0"/>
                <a:cs typeface="Times New Roman" panose="02020603050405020304" pitchFamily="18" charset="0"/>
              </a:rPr>
              <a:t>ecuaciones en rectas o en planos l</a:t>
            </a:r>
            <a:r>
              <a:rPr lang="es-CO" dirty="0" smtClean="0">
                <a:latin typeface="Calibri" panose="020F0502020204030204" pitchFamily="34" charset="0"/>
                <a:ea typeface="Calibri" panose="020F0502020204030204" pitchFamily="34" charset="0"/>
                <a:cs typeface="Times New Roman" panose="02020603050405020304" pitchFamily="18" charset="0"/>
              </a:rPr>
              <a:t>as </a:t>
            </a:r>
            <a:r>
              <a:rPr lang="es-CO" dirty="0">
                <a:latin typeface="Calibri" panose="020F0502020204030204" pitchFamily="34" charset="0"/>
                <a:ea typeface="Calibri" panose="020F0502020204030204" pitchFamily="34" charset="0"/>
                <a:cs typeface="Times New Roman" panose="02020603050405020304" pitchFamily="18" charset="0"/>
              </a:rPr>
              <a:t>posibles soluciones que podemos esperar de este sistema tienen una interpretación </a:t>
            </a:r>
            <a:r>
              <a:rPr lang="es-CO" dirty="0" smtClean="0">
                <a:latin typeface="Calibri" panose="020F0502020204030204" pitchFamily="34" charset="0"/>
                <a:ea typeface="Calibri" panose="020F0502020204030204" pitchFamily="34" charset="0"/>
                <a:cs typeface="Times New Roman" panose="02020603050405020304" pitchFamily="18" charset="0"/>
              </a:rPr>
              <a:t>geométrica</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smtClean="0">
                <a:latin typeface="Calibri" panose="020F0502020204030204" pitchFamily="34" charset="0"/>
                <a:ea typeface="Calibri" panose="020F0502020204030204" pitchFamily="34" charset="0"/>
                <a:cs typeface="Times New Roman" panose="02020603050405020304" pitchFamily="18" charset="0"/>
              </a:rPr>
              <a:t>que </a:t>
            </a:r>
            <a:r>
              <a:rPr lang="es-CO" dirty="0">
                <a:latin typeface="Calibri" panose="020F0502020204030204" pitchFamily="34" charset="0"/>
                <a:ea typeface="Calibri" panose="020F0502020204030204" pitchFamily="34" charset="0"/>
                <a:cs typeface="Times New Roman" panose="02020603050405020304" pitchFamily="18" charset="0"/>
              </a:rPr>
              <a:t>van a poder coincidir o no.</a:t>
            </a:r>
          </a:p>
          <a:p>
            <a:pPr marL="342900" indent="-342900" algn="just">
              <a:lnSpc>
                <a:spcPct val="107000"/>
              </a:lnSpc>
              <a:spcAft>
                <a:spcPts val="800"/>
              </a:spcAft>
              <a:buFont typeface="+mj-lt"/>
              <a:buAutoNum type="arabicPeriod"/>
            </a:pPr>
            <a:r>
              <a:rPr lang="es-CO" b="1" dirty="0">
                <a:latin typeface="Calibri" panose="020F0502020204030204" pitchFamily="34" charset="0"/>
                <a:ea typeface="Calibri" panose="020F0502020204030204" pitchFamily="34" charset="0"/>
                <a:cs typeface="Times New Roman" panose="02020603050405020304" pitchFamily="18" charset="0"/>
              </a:rPr>
              <a:t>Sistema compatible determinado</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smtClean="0">
                <a:latin typeface="Calibri" panose="020F0502020204030204" pitchFamily="34" charset="0"/>
                <a:ea typeface="Calibri" panose="020F0502020204030204" pitchFamily="34" charset="0"/>
                <a:cs typeface="Times New Roman" panose="02020603050405020304" pitchFamily="18" charset="0"/>
              </a:rPr>
              <a:t>única solución.</a:t>
            </a:r>
            <a:endParaRPr lang="es-CO"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mj-lt"/>
              <a:buAutoNum type="arabicPeriod"/>
            </a:pPr>
            <a:r>
              <a:rPr lang="es-CO" b="1" dirty="0">
                <a:latin typeface="Calibri" panose="020F0502020204030204" pitchFamily="34" charset="0"/>
                <a:ea typeface="Calibri" panose="020F0502020204030204" pitchFamily="34" charset="0"/>
                <a:cs typeface="Times New Roman" panose="02020603050405020304" pitchFamily="18" charset="0"/>
              </a:rPr>
              <a:t>Sistema compatible indeterminado:  </a:t>
            </a:r>
            <a:r>
              <a:rPr lang="es-CO" dirty="0" smtClean="0">
                <a:latin typeface="Calibri" panose="020F0502020204030204" pitchFamily="34" charset="0"/>
                <a:ea typeface="Calibri" panose="020F0502020204030204" pitchFamily="34" charset="0"/>
                <a:cs typeface="Times New Roman" panose="02020603050405020304" pitchFamily="18" charset="0"/>
              </a:rPr>
              <a:t>la </a:t>
            </a:r>
            <a:r>
              <a:rPr lang="es-CO" dirty="0">
                <a:latin typeface="Calibri" panose="020F0502020204030204" pitchFamily="34" charset="0"/>
                <a:ea typeface="Calibri" panose="020F0502020204030204" pitchFamily="34" charset="0"/>
                <a:cs typeface="Times New Roman" panose="02020603050405020304" pitchFamily="18" charset="0"/>
              </a:rPr>
              <a:t>soluciones pueden ser infinitas.</a:t>
            </a:r>
          </a:p>
          <a:p>
            <a:pPr marL="342900" indent="-342900" algn="just">
              <a:lnSpc>
                <a:spcPct val="107000"/>
              </a:lnSpc>
              <a:spcAft>
                <a:spcPts val="800"/>
              </a:spcAft>
              <a:buFont typeface="+mj-lt"/>
              <a:buAutoNum type="arabicPeriod"/>
            </a:pPr>
            <a:r>
              <a:rPr lang="es-CO" b="1" dirty="0">
                <a:latin typeface="Calibri" panose="020F0502020204030204" pitchFamily="34" charset="0"/>
                <a:ea typeface="Calibri" panose="020F0502020204030204" pitchFamily="34" charset="0"/>
                <a:cs typeface="Times New Roman" panose="02020603050405020304" pitchFamily="18" charset="0"/>
              </a:rPr>
              <a:t>Sistema incompatible: </a:t>
            </a:r>
            <a:r>
              <a:rPr lang="es-CO" dirty="0">
                <a:latin typeface="Calibri" panose="020F0502020204030204" pitchFamily="34" charset="0"/>
                <a:ea typeface="Calibri" panose="020F0502020204030204" pitchFamily="34" charset="0"/>
                <a:cs typeface="Times New Roman" panose="02020603050405020304" pitchFamily="18" charset="0"/>
              </a:rPr>
              <a:t>No tiene una solución. </a:t>
            </a:r>
            <a:endParaRPr lang="es-CO"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93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9"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b="1" dirty="0"/>
              <a:t>¿Para qué sirve todo esto?</a:t>
            </a:r>
            <a:endParaRPr lang="es-CO" dirty="0"/>
          </a:p>
        </p:txBody>
      </p:sp>
      <p:sp>
        <p:nvSpPr>
          <p:cNvPr id="3" name="Marcador de contenido 2"/>
          <p:cNvSpPr>
            <a:spLocks noGrp="1"/>
          </p:cNvSpPr>
          <p:nvPr>
            <p:ph idx="1"/>
          </p:nvPr>
        </p:nvSpPr>
        <p:spPr>
          <a:xfrm>
            <a:off x="4793291" y="2770909"/>
            <a:ext cx="6636708" cy="2591320"/>
          </a:xfrm>
        </p:spPr>
        <p:txBody>
          <a:bodyPr/>
          <a:lstStyle/>
          <a:p>
            <a:pPr algn="just"/>
            <a:r>
              <a:rPr lang="es-CO" dirty="0"/>
              <a:t>El </a:t>
            </a:r>
            <a:r>
              <a:rPr lang="es-CO" dirty="0" smtClean="0"/>
              <a:t>Machine </a:t>
            </a:r>
            <a:r>
              <a:rPr lang="es-CO" dirty="0"/>
              <a:t>Learning requiere de cálculos complejos que tienen que hacerse con un bajo coste computacional para </a:t>
            </a:r>
            <a:r>
              <a:rPr lang="es-CO" b="1" dirty="0"/>
              <a:t>optimizar los tiempos de respuesta</a:t>
            </a:r>
            <a:r>
              <a:rPr lang="es-CO" dirty="0"/>
              <a:t>, para esto necesitamos una herramienta que comienza con los vectores, continúa con las matrices y que concluye con el álgebra línea. </a:t>
            </a:r>
          </a:p>
          <a:p>
            <a:endParaRPr lang="es-CO" dirty="0"/>
          </a:p>
        </p:txBody>
      </p:sp>
      <p:pic>
        <p:nvPicPr>
          <p:cNvPr id="6146" name="Picture 2" descr="Cara Intelectual Del Emoji, Escribiendo El Mensaje Ilustración de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738" y="2172105"/>
            <a:ext cx="3269673" cy="326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09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wipe(down)">
                                      <p:cBhvr>
                                        <p:cTn id="12" dur="580">
                                          <p:stCondLst>
                                            <p:cond delay="0"/>
                                          </p:stCondLst>
                                        </p:cTn>
                                        <p:tgtEl>
                                          <p:spTgt spid="6146"/>
                                        </p:tgtEl>
                                      </p:cBhvr>
                                    </p:animEffect>
                                    <p:anim calcmode="lin" valueType="num">
                                      <p:cBhvr>
                                        <p:cTn id="13" dur="1822" tmFilter="0,0; 0.14,0.36; 0.43,0.73; 0.71,0.91; 1.0,1.0">
                                          <p:stCondLst>
                                            <p:cond delay="0"/>
                                          </p:stCondLst>
                                        </p:cTn>
                                        <p:tgtEl>
                                          <p:spTgt spid="614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14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14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14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146"/>
                                        </p:tgtEl>
                                        <p:attrNameLst>
                                          <p:attrName>ppt_y</p:attrName>
                                        </p:attrNameLst>
                                      </p:cBhvr>
                                      <p:tavLst>
                                        <p:tav tm="0" fmla="#ppt_y-sin(pi*$)/81">
                                          <p:val>
                                            <p:fltVal val="0"/>
                                          </p:val>
                                        </p:tav>
                                        <p:tav tm="100000">
                                          <p:val>
                                            <p:fltVal val="1"/>
                                          </p:val>
                                        </p:tav>
                                      </p:tavLst>
                                    </p:anim>
                                    <p:animScale>
                                      <p:cBhvr>
                                        <p:cTn id="18" dur="26">
                                          <p:stCondLst>
                                            <p:cond delay="650"/>
                                          </p:stCondLst>
                                        </p:cTn>
                                        <p:tgtEl>
                                          <p:spTgt spid="6146"/>
                                        </p:tgtEl>
                                      </p:cBhvr>
                                      <p:to x="100000" y="60000"/>
                                    </p:animScale>
                                    <p:animScale>
                                      <p:cBhvr>
                                        <p:cTn id="19" dur="166" decel="50000">
                                          <p:stCondLst>
                                            <p:cond delay="676"/>
                                          </p:stCondLst>
                                        </p:cTn>
                                        <p:tgtEl>
                                          <p:spTgt spid="6146"/>
                                        </p:tgtEl>
                                      </p:cBhvr>
                                      <p:to x="100000" y="100000"/>
                                    </p:animScale>
                                    <p:animScale>
                                      <p:cBhvr>
                                        <p:cTn id="20" dur="26">
                                          <p:stCondLst>
                                            <p:cond delay="1312"/>
                                          </p:stCondLst>
                                        </p:cTn>
                                        <p:tgtEl>
                                          <p:spTgt spid="6146"/>
                                        </p:tgtEl>
                                      </p:cBhvr>
                                      <p:to x="100000" y="80000"/>
                                    </p:animScale>
                                    <p:animScale>
                                      <p:cBhvr>
                                        <p:cTn id="21" dur="166" decel="50000">
                                          <p:stCondLst>
                                            <p:cond delay="1338"/>
                                          </p:stCondLst>
                                        </p:cTn>
                                        <p:tgtEl>
                                          <p:spTgt spid="6146"/>
                                        </p:tgtEl>
                                      </p:cBhvr>
                                      <p:to x="100000" y="100000"/>
                                    </p:animScale>
                                    <p:animScale>
                                      <p:cBhvr>
                                        <p:cTn id="22" dur="26">
                                          <p:stCondLst>
                                            <p:cond delay="1642"/>
                                          </p:stCondLst>
                                        </p:cTn>
                                        <p:tgtEl>
                                          <p:spTgt spid="6146"/>
                                        </p:tgtEl>
                                      </p:cBhvr>
                                      <p:to x="100000" y="90000"/>
                                    </p:animScale>
                                    <p:animScale>
                                      <p:cBhvr>
                                        <p:cTn id="23" dur="166" decel="50000">
                                          <p:stCondLst>
                                            <p:cond delay="1668"/>
                                          </p:stCondLst>
                                        </p:cTn>
                                        <p:tgtEl>
                                          <p:spTgt spid="6146"/>
                                        </p:tgtEl>
                                      </p:cBhvr>
                                      <p:to x="100000" y="100000"/>
                                    </p:animScale>
                                    <p:animScale>
                                      <p:cBhvr>
                                        <p:cTn id="24" dur="26">
                                          <p:stCondLst>
                                            <p:cond delay="1808"/>
                                          </p:stCondLst>
                                        </p:cTn>
                                        <p:tgtEl>
                                          <p:spTgt spid="6146"/>
                                        </p:tgtEl>
                                      </p:cBhvr>
                                      <p:to x="100000" y="95000"/>
                                    </p:animScale>
                                    <p:animScale>
                                      <p:cBhvr>
                                        <p:cTn id="25" dur="166" decel="50000">
                                          <p:stCondLst>
                                            <p:cond delay="1834"/>
                                          </p:stCondLst>
                                        </p:cTn>
                                        <p:tgtEl>
                                          <p:spTgt spid="6146"/>
                                        </p:tgtEl>
                                      </p:cBhvr>
                                      <p:to x="100000" y="100000"/>
                                    </p:animScale>
                                  </p:childTnLst>
                                </p:cTn>
                              </p:par>
                              <p:par>
                                <p:cTn id="26" presetID="26" presetClass="entr" presetSubtype="0" fill="hold" grpId="0" nodeType="with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wipe(down)">
                                      <p:cBhvr>
                                        <p:cTn id="28" dur="580">
                                          <p:stCondLst>
                                            <p:cond delay="0"/>
                                          </p:stCondLst>
                                        </p:cTn>
                                        <p:tgtEl>
                                          <p:spTgt spid="3">
                                            <p:txEl>
                                              <p:pRg st="0" end="0"/>
                                            </p:txEl>
                                          </p:spTgt>
                                        </p:tgtEl>
                                      </p:cBhvr>
                                    </p:animEffect>
                                    <p:anim calcmode="lin" valueType="num">
                                      <p:cBhvr>
                                        <p:cTn id="29"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3">
                                            <p:txEl>
                                              <p:pRg st="0" end="0"/>
                                            </p:txEl>
                                          </p:spTgt>
                                        </p:tgtEl>
                                      </p:cBhvr>
                                      <p:to x="100000" y="60000"/>
                                    </p:animScale>
                                    <p:animScale>
                                      <p:cBhvr>
                                        <p:cTn id="35" dur="166" decel="50000">
                                          <p:stCondLst>
                                            <p:cond delay="676"/>
                                          </p:stCondLst>
                                        </p:cTn>
                                        <p:tgtEl>
                                          <p:spTgt spid="3">
                                            <p:txEl>
                                              <p:pRg st="0" end="0"/>
                                            </p:txEl>
                                          </p:spTgt>
                                        </p:tgtEl>
                                      </p:cBhvr>
                                      <p:to x="100000" y="100000"/>
                                    </p:animScale>
                                    <p:animScale>
                                      <p:cBhvr>
                                        <p:cTn id="36" dur="26">
                                          <p:stCondLst>
                                            <p:cond delay="1312"/>
                                          </p:stCondLst>
                                        </p:cTn>
                                        <p:tgtEl>
                                          <p:spTgt spid="3">
                                            <p:txEl>
                                              <p:pRg st="0" end="0"/>
                                            </p:txEl>
                                          </p:spTgt>
                                        </p:tgtEl>
                                      </p:cBhvr>
                                      <p:to x="100000" y="80000"/>
                                    </p:animScale>
                                    <p:animScale>
                                      <p:cBhvr>
                                        <p:cTn id="37" dur="166" decel="50000">
                                          <p:stCondLst>
                                            <p:cond delay="1338"/>
                                          </p:stCondLst>
                                        </p:cTn>
                                        <p:tgtEl>
                                          <p:spTgt spid="3">
                                            <p:txEl>
                                              <p:pRg st="0" end="0"/>
                                            </p:txEl>
                                          </p:spTgt>
                                        </p:tgtEl>
                                      </p:cBhvr>
                                      <p:to x="100000" y="100000"/>
                                    </p:animScale>
                                    <p:animScale>
                                      <p:cBhvr>
                                        <p:cTn id="38" dur="26">
                                          <p:stCondLst>
                                            <p:cond delay="1642"/>
                                          </p:stCondLst>
                                        </p:cTn>
                                        <p:tgtEl>
                                          <p:spTgt spid="3">
                                            <p:txEl>
                                              <p:pRg st="0" end="0"/>
                                            </p:txEl>
                                          </p:spTgt>
                                        </p:tgtEl>
                                      </p:cBhvr>
                                      <p:to x="100000" y="90000"/>
                                    </p:animScale>
                                    <p:animScale>
                                      <p:cBhvr>
                                        <p:cTn id="39" dur="166" decel="50000">
                                          <p:stCondLst>
                                            <p:cond delay="1668"/>
                                          </p:stCondLst>
                                        </p:cTn>
                                        <p:tgtEl>
                                          <p:spTgt spid="3">
                                            <p:txEl>
                                              <p:pRg st="0" end="0"/>
                                            </p:txEl>
                                          </p:spTgt>
                                        </p:tgtEl>
                                      </p:cBhvr>
                                      <p:to x="100000" y="100000"/>
                                    </p:animScale>
                                    <p:animScale>
                                      <p:cBhvr>
                                        <p:cTn id="40" dur="26">
                                          <p:stCondLst>
                                            <p:cond delay="1808"/>
                                          </p:stCondLst>
                                        </p:cTn>
                                        <p:tgtEl>
                                          <p:spTgt spid="3">
                                            <p:txEl>
                                              <p:pRg st="0" end="0"/>
                                            </p:txEl>
                                          </p:spTgt>
                                        </p:tgtEl>
                                      </p:cBhvr>
                                      <p:to x="100000" y="95000"/>
                                    </p:animScale>
                                    <p:animScale>
                                      <p:cBhvr>
                                        <p:cTn id="41"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282205"/>
            <a:ext cx="10772775" cy="1658198"/>
          </a:xfrm>
        </p:spPr>
        <p:txBody>
          <a:bodyPr>
            <a:normAutofit/>
          </a:bodyPr>
          <a:lstStyle/>
          <a:p>
            <a:r>
              <a:rPr lang="es-CO" b="1" dirty="0" smtClean="0"/>
              <a:t>Funciones</a:t>
            </a:r>
            <a:br>
              <a:rPr lang="es-CO" b="1" dirty="0" smtClean="0"/>
            </a:br>
            <a:r>
              <a:rPr lang="es-CO" sz="2000" dirty="0">
                <a:hlinkClick r:id="rId2"/>
              </a:rPr>
              <a:t>https://www.geogebra.org/m/FjEMjve8#material/H84RJVAH</a:t>
            </a:r>
            <a:endParaRPr lang="es-CO" sz="2000" dirty="0"/>
          </a:p>
        </p:txBody>
      </p:sp>
      <p:sp>
        <p:nvSpPr>
          <p:cNvPr id="3" name="Marcador de contenido 2"/>
          <p:cNvSpPr>
            <a:spLocks noGrp="1"/>
          </p:cNvSpPr>
          <p:nvPr>
            <p:ph idx="1"/>
          </p:nvPr>
        </p:nvSpPr>
        <p:spPr>
          <a:xfrm>
            <a:off x="657224" y="1828798"/>
            <a:ext cx="5521903" cy="4613565"/>
          </a:xfrm>
        </p:spPr>
        <p:txBody>
          <a:bodyPr>
            <a:normAutofit/>
          </a:bodyPr>
          <a:lstStyle/>
          <a:p>
            <a:pPr algn="just">
              <a:buFont typeface="Arial" panose="020B0604020202020204" pitchFamily="34" charset="0"/>
              <a:buChar char="•"/>
            </a:pPr>
            <a:r>
              <a:rPr lang="es-CO" dirty="0"/>
              <a:t> </a:t>
            </a:r>
            <a:r>
              <a:rPr lang="es-CO" dirty="0" smtClean="0"/>
              <a:t>Una </a:t>
            </a:r>
            <a:r>
              <a:rPr lang="es-CO" dirty="0"/>
              <a:t>función es una aplicación que le entra una serie de datos  (variables independientes) y la función devuelven unos datos de salida (variable dependientes</a:t>
            </a:r>
            <a:r>
              <a:rPr lang="es-CO" dirty="0" smtClean="0"/>
              <a:t>).</a:t>
            </a:r>
          </a:p>
          <a:p>
            <a:pPr algn="just">
              <a:buFont typeface="Arial" panose="020B0604020202020204" pitchFamily="34" charset="0"/>
              <a:buChar char="•"/>
            </a:pPr>
            <a:r>
              <a:rPr lang="es-CO" dirty="0" smtClean="0"/>
              <a:t>Toda </a:t>
            </a:r>
            <a:r>
              <a:rPr lang="es-CO" dirty="0"/>
              <a:t>función lleva asociada una gráfica que nos indica cómo se comporta la función, si es continua, si va o no al infinito, puntos corte. </a:t>
            </a:r>
            <a:r>
              <a:rPr lang="es-CO" dirty="0" smtClean="0"/>
              <a:t>etc. </a:t>
            </a:r>
            <a:endParaRPr lang="es-CO" dirty="0"/>
          </a:p>
          <a:p>
            <a:pPr algn="just">
              <a:buFont typeface="Arial" panose="020B0604020202020204" pitchFamily="34" charset="0"/>
              <a:buChar char="•"/>
            </a:pPr>
            <a:r>
              <a:rPr lang="es-CO" dirty="0" smtClean="0"/>
              <a:t>Existen </a:t>
            </a:r>
            <a:r>
              <a:rPr lang="es-CO" dirty="0"/>
              <a:t>varios tipos de </a:t>
            </a:r>
            <a:r>
              <a:rPr lang="es-CO" dirty="0" smtClean="0"/>
              <a:t>funciones: </a:t>
            </a:r>
            <a:r>
              <a:rPr lang="es-CO" dirty="0"/>
              <a:t>lineales, </a:t>
            </a:r>
            <a:r>
              <a:rPr lang="es-CO" dirty="0" smtClean="0"/>
              <a:t>cuadrática</a:t>
            </a:r>
            <a:r>
              <a:rPr lang="es-CO" dirty="0"/>
              <a:t>, </a:t>
            </a:r>
            <a:r>
              <a:rPr lang="es-CO" dirty="0" smtClean="0"/>
              <a:t>cúbica</a:t>
            </a:r>
            <a:r>
              <a:rPr lang="es-CO" dirty="0"/>
              <a:t>, </a:t>
            </a:r>
            <a:r>
              <a:rPr lang="es-CO" dirty="0" smtClean="0"/>
              <a:t>exponencial, Raíz, logarítmica, trigonometrías</a:t>
            </a:r>
            <a:r>
              <a:rPr lang="es-CO" dirty="0"/>
              <a:t>, </a:t>
            </a:r>
            <a:r>
              <a:rPr lang="es-CO" dirty="0" smtClean="0"/>
              <a:t>hiperbólicas. etc.</a:t>
            </a:r>
            <a:endParaRPr lang="es-CO" dirty="0"/>
          </a:p>
          <a:p>
            <a:endParaRPr lang="es-CO" dirty="0"/>
          </a:p>
        </p:txBody>
      </p:sp>
      <p:pic>
        <p:nvPicPr>
          <p:cNvPr id="4" name="Imagen 3"/>
          <p:cNvPicPr>
            <a:picLocks noChangeAspect="1"/>
          </p:cNvPicPr>
          <p:nvPr/>
        </p:nvPicPr>
        <p:blipFill>
          <a:blip r:embed="rId3"/>
          <a:stretch>
            <a:fillRect/>
          </a:stretch>
        </p:blipFill>
        <p:spPr>
          <a:xfrm>
            <a:off x="6776171" y="771092"/>
            <a:ext cx="4486275" cy="5343525"/>
          </a:xfrm>
          <a:prstGeom prst="rect">
            <a:avLst/>
          </a:prstGeom>
        </p:spPr>
      </p:pic>
    </p:spTree>
    <p:extLst>
      <p:ext uri="{BB962C8B-B14F-4D97-AF65-F5344CB8AC3E}">
        <p14:creationId xmlns:p14="http://schemas.microsoft.com/office/powerpoint/2010/main" val="302334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arn(inVertical)">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282205"/>
            <a:ext cx="10772775" cy="1658198"/>
          </a:xfrm>
        </p:spPr>
        <p:txBody>
          <a:bodyPr>
            <a:normAutofit/>
          </a:bodyPr>
          <a:lstStyle/>
          <a:p>
            <a:r>
              <a:rPr lang="es-MX" b="1" dirty="0" smtClean="0"/>
              <a:t>Limites, </a:t>
            </a:r>
            <a:r>
              <a:rPr lang="es-CO" b="1" dirty="0"/>
              <a:t>asíntotas</a:t>
            </a:r>
            <a:r>
              <a:rPr lang="es-MX" b="1" dirty="0" smtClean="0"/>
              <a:t>, Convergencia y divergencia</a:t>
            </a:r>
            <a:endParaRPr lang="es-CO" sz="2000" dirty="0"/>
          </a:p>
        </p:txBody>
      </p:sp>
      <p:sp>
        <p:nvSpPr>
          <p:cNvPr id="3" name="Marcador de contenido 2"/>
          <p:cNvSpPr>
            <a:spLocks noGrp="1"/>
          </p:cNvSpPr>
          <p:nvPr>
            <p:ph idx="1"/>
          </p:nvPr>
        </p:nvSpPr>
        <p:spPr>
          <a:xfrm>
            <a:off x="657224" y="2019905"/>
            <a:ext cx="6435002" cy="4422458"/>
          </a:xfrm>
        </p:spPr>
        <p:txBody>
          <a:bodyPr>
            <a:normAutofit lnSpcReduction="10000"/>
          </a:bodyPr>
          <a:lstStyle/>
          <a:p>
            <a:pPr algn="just"/>
            <a:r>
              <a:rPr lang="es-CO" dirty="0"/>
              <a:t>El </a:t>
            </a:r>
            <a:r>
              <a:rPr lang="es-CO" b="1" dirty="0"/>
              <a:t>límite</a:t>
            </a:r>
            <a:r>
              <a:rPr lang="es-CO" dirty="0"/>
              <a:t> evalúa la función en un punto dado lo cual nos permite determinar la continuidad o discontinuidad de una serie, sucesión o función.</a:t>
            </a:r>
          </a:p>
          <a:p>
            <a:pPr algn="just"/>
            <a:r>
              <a:rPr lang="es-CO" b="1" dirty="0"/>
              <a:t>Asíntota</a:t>
            </a:r>
            <a:r>
              <a:rPr lang="es-CO" dirty="0"/>
              <a:t>, la función llega hasta un punto y se encuentra una especie de línea invisible a partir de la cual no puede pasar esa discontinuidad de la función va al infinito. </a:t>
            </a:r>
          </a:p>
          <a:p>
            <a:pPr algn="just"/>
            <a:r>
              <a:rPr lang="es-CO" b="1" dirty="0"/>
              <a:t>Límites laterales.</a:t>
            </a:r>
            <a:r>
              <a:rPr lang="es-CO" dirty="0"/>
              <a:t> Por la izquierda y por la derecha al aproxima a la indeterminación tiende hacia el infinito.</a:t>
            </a:r>
          </a:p>
          <a:p>
            <a:pPr algn="just"/>
            <a:r>
              <a:rPr lang="es-CO" dirty="0" smtClean="0"/>
              <a:t>si </a:t>
            </a:r>
            <a:r>
              <a:rPr lang="es-CO" dirty="0"/>
              <a:t>el límite es infinito, la función o sucesión </a:t>
            </a:r>
            <a:r>
              <a:rPr lang="es-CO" b="1" dirty="0"/>
              <a:t>divergen</a:t>
            </a:r>
            <a:r>
              <a:rPr lang="es-CO" dirty="0"/>
              <a:t> y si el límite es finito, un número real la sucesión </a:t>
            </a:r>
            <a:r>
              <a:rPr lang="es-CO" b="1" dirty="0"/>
              <a:t>converge</a:t>
            </a:r>
            <a:r>
              <a:rPr lang="es-CO" dirty="0"/>
              <a:t> a ese número. </a:t>
            </a:r>
          </a:p>
          <a:p>
            <a:pPr algn="just">
              <a:buFont typeface="Arial" panose="020B0604020202020204" pitchFamily="34" charset="0"/>
              <a:buChar char="•"/>
            </a:pPr>
            <a:endParaRPr lang="es-CO" dirty="0"/>
          </a:p>
        </p:txBody>
      </p:sp>
      <p:pic>
        <p:nvPicPr>
          <p:cNvPr id="5" name="Imagen 4"/>
          <p:cNvPicPr>
            <a:picLocks noChangeAspect="1"/>
          </p:cNvPicPr>
          <p:nvPr/>
        </p:nvPicPr>
        <p:blipFill>
          <a:blip r:embed="rId2"/>
          <a:stretch>
            <a:fillRect/>
          </a:stretch>
        </p:blipFill>
        <p:spPr>
          <a:xfrm>
            <a:off x="7092226" y="1111304"/>
            <a:ext cx="3429636" cy="1966578"/>
          </a:xfrm>
          <a:prstGeom prst="rect">
            <a:avLst/>
          </a:prstGeom>
        </p:spPr>
      </p:pic>
      <p:pic>
        <p:nvPicPr>
          <p:cNvPr id="6" name="Imagen 5"/>
          <p:cNvPicPr>
            <a:picLocks noChangeAspect="1"/>
          </p:cNvPicPr>
          <p:nvPr/>
        </p:nvPicPr>
        <p:blipFill>
          <a:blip r:embed="rId3"/>
          <a:stretch>
            <a:fillRect/>
          </a:stretch>
        </p:blipFill>
        <p:spPr>
          <a:xfrm>
            <a:off x="8286338" y="2831307"/>
            <a:ext cx="3623834" cy="1928815"/>
          </a:xfrm>
          <a:prstGeom prst="rect">
            <a:avLst/>
          </a:prstGeom>
        </p:spPr>
      </p:pic>
      <p:pic>
        <p:nvPicPr>
          <p:cNvPr id="7" name="Imagen 6"/>
          <p:cNvPicPr>
            <a:picLocks noChangeAspect="1"/>
          </p:cNvPicPr>
          <p:nvPr/>
        </p:nvPicPr>
        <p:blipFill>
          <a:blip r:embed="rId4"/>
          <a:stretch>
            <a:fillRect/>
          </a:stretch>
        </p:blipFill>
        <p:spPr>
          <a:xfrm>
            <a:off x="7203065" y="5196307"/>
            <a:ext cx="3438525" cy="1581150"/>
          </a:xfrm>
          <a:prstGeom prst="rect">
            <a:avLst/>
          </a:prstGeom>
        </p:spPr>
      </p:pic>
    </p:spTree>
    <p:extLst>
      <p:ext uri="{BB962C8B-B14F-4D97-AF65-F5344CB8AC3E}">
        <p14:creationId xmlns:p14="http://schemas.microsoft.com/office/powerpoint/2010/main" val="331993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1000"/>
                                        <p:tgtEl>
                                          <p:spTgt spid="3">
                                            <p:txEl>
                                              <p:pRg st="3" end="3"/>
                                            </p:txEl>
                                          </p:spTgt>
                                        </p:tgtEl>
                                      </p:cBhvr>
                                    </p:animEffect>
                                    <p:anim calcmode="lin" valueType="num">
                                      <p:cBhvr>
                                        <p:cTn id="3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282205"/>
            <a:ext cx="10772775" cy="1658198"/>
          </a:xfrm>
        </p:spPr>
        <p:txBody>
          <a:bodyPr>
            <a:normAutofit/>
          </a:bodyPr>
          <a:lstStyle/>
          <a:p>
            <a:r>
              <a:rPr lang="es-MX" b="1" dirty="0" smtClean="0"/>
              <a:t>Derivada</a:t>
            </a:r>
            <a:endParaRPr lang="es-CO" sz="2000" dirty="0"/>
          </a:p>
        </p:txBody>
      </p:sp>
      <p:sp>
        <p:nvSpPr>
          <p:cNvPr id="3" name="Marcador de contenido 2"/>
          <p:cNvSpPr>
            <a:spLocks noGrp="1"/>
          </p:cNvSpPr>
          <p:nvPr>
            <p:ph idx="1"/>
          </p:nvPr>
        </p:nvSpPr>
        <p:spPr>
          <a:xfrm>
            <a:off x="657224" y="2019905"/>
            <a:ext cx="4856885" cy="4422458"/>
          </a:xfrm>
        </p:spPr>
        <p:txBody>
          <a:bodyPr>
            <a:normAutofit/>
          </a:bodyPr>
          <a:lstStyle/>
          <a:p>
            <a:r>
              <a:rPr lang="es-CO" dirty="0"/>
              <a:t>La derivada va a ser reglas que se le aplican a cada </a:t>
            </a:r>
            <a:r>
              <a:rPr lang="es-CO" dirty="0" smtClean="0"/>
              <a:t>función.</a:t>
            </a:r>
            <a:endParaRPr lang="es-CO" dirty="0"/>
          </a:p>
          <a:p>
            <a:pPr marL="0" indent="0" algn="just">
              <a:buNone/>
            </a:pPr>
            <a:endParaRPr lang="es-CO" dirty="0"/>
          </a:p>
        </p:txBody>
      </p:sp>
      <p:pic>
        <p:nvPicPr>
          <p:cNvPr id="9218" name="Picture 2" descr="Calculo Diferencial - Reglas básicas para derivar (con imágenes ..."/>
          <p:cNvPicPr>
            <a:picLocks noChangeAspect="1" noChangeArrowheads="1"/>
          </p:cNvPicPr>
          <p:nvPr/>
        </p:nvPicPr>
        <p:blipFill rotWithShape="1">
          <a:blip r:embed="rId2">
            <a:extLst>
              <a:ext uri="{28A0092B-C50C-407E-A947-70E740481C1C}">
                <a14:useLocalDpi xmlns:a14="http://schemas.microsoft.com/office/drawing/2010/main" val="0"/>
              </a:ext>
            </a:extLst>
          </a:blip>
          <a:srcRect t="26877"/>
          <a:stretch/>
        </p:blipFill>
        <p:spPr bwMode="auto">
          <a:xfrm>
            <a:off x="5694218" y="1413163"/>
            <a:ext cx="6057612" cy="49031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alculo Diferencial - Reglas básicas para derivar (con imágenes ..."/>
          <p:cNvPicPr>
            <a:picLocks noChangeAspect="1" noChangeArrowheads="1"/>
          </p:cNvPicPr>
          <p:nvPr/>
        </p:nvPicPr>
        <p:blipFill rotWithShape="1">
          <a:blip r:embed="rId2">
            <a:extLst>
              <a:ext uri="{28A0092B-C50C-407E-A947-70E740481C1C}">
                <a14:useLocalDpi xmlns:a14="http://schemas.microsoft.com/office/drawing/2010/main" val="0"/>
              </a:ext>
            </a:extLst>
          </a:blip>
          <a:srcRect l="-686" t="7868" r="43327" b="71696"/>
          <a:stretch/>
        </p:blipFill>
        <p:spPr bwMode="auto">
          <a:xfrm>
            <a:off x="1348362" y="3545989"/>
            <a:ext cx="3474607" cy="1370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64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9218"/>
                                        </p:tgtEl>
                                        <p:attrNameLst>
                                          <p:attrName>style.visibility</p:attrName>
                                        </p:attrNameLst>
                                      </p:cBhvr>
                                      <p:to>
                                        <p:strVal val="visible"/>
                                      </p:to>
                                    </p:set>
                                    <p:animEffect transition="in" filter="wipe(down)">
                                      <p:cBhvr>
                                        <p:cTn id="18"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282205"/>
            <a:ext cx="10772775" cy="1658198"/>
          </a:xfrm>
        </p:spPr>
        <p:txBody>
          <a:bodyPr>
            <a:normAutofit/>
          </a:bodyPr>
          <a:lstStyle/>
          <a:p>
            <a:r>
              <a:rPr lang="es-MX" b="1" dirty="0" smtClean="0"/>
              <a:t>Derivada</a:t>
            </a:r>
            <a:endParaRPr lang="es-CO" sz="2000" dirty="0"/>
          </a:p>
        </p:txBody>
      </p:sp>
      <p:pic>
        <p:nvPicPr>
          <p:cNvPr id="9222" name="Picture 6" descr="62 mejores imágenes de Matematicas (Formulas) | Alfabeto griego ..."/>
          <p:cNvPicPr>
            <a:picLocks noChangeAspect="1" noChangeArrowheads="1"/>
          </p:cNvPicPr>
          <p:nvPr/>
        </p:nvPicPr>
        <p:blipFill rotWithShape="1">
          <a:blip r:embed="rId2">
            <a:extLst>
              <a:ext uri="{28A0092B-C50C-407E-A947-70E740481C1C}">
                <a14:useLocalDpi xmlns:a14="http://schemas.microsoft.com/office/drawing/2010/main" val="0"/>
              </a:ext>
            </a:extLst>
          </a:blip>
          <a:srcRect l="-3200" t="22845" r="3200" b="-5498"/>
          <a:stretch/>
        </p:blipFill>
        <p:spPr bwMode="auto">
          <a:xfrm>
            <a:off x="6240064" y="1628569"/>
            <a:ext cx="4845728" cy="414419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Calculo Diferencial - Derivada de funciones logarítmicas Alfabeto Griego, Prefijos, Unidades De Medida, Esquemas Electricos, Matemáticas, Lectura, Unidad De Medida"/>
          <p:cNvPicPr>
            <a:picLocks noChangeAspect="1" noChangeArrowheads="1"/>
          </p:cNvPicPr>
          <p:nvPr/>
        </p:nvPicPr>
        <p:blipFill rotWithShape="1">
          <a:blip r:embed="rId3">
            <a:extLst>
              <a:ext uri="{28A0092B-C50C-407E-A947-70E740481C1C}">
                <a14:useLocalDpi xmlns:a14="http://schemas.microsoft.com/office/drawing/2010/main" val="0"/>
              </a:ext>
            </a:extLst>
          </a:blip>
          <a:srcRect t="17913" r="3957"/>
          <a:stretch/>
        </p:blipFill>
        <p:spPr bwMode="auto">
          <a:xfrm>
            <a:off x="448184" y="1717800"/>
            <a:ext cx="4780210" cy="2258440"/>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REGLAS PARA DERIVAR FUNCIONES EXPONENCIALES - YouTube"/>
          <p:cNvPicPr>
            <a:picLocks noChangeAspect="1" noChangeArrowheads="1"/>
          </p:cNvPicPr>
          <p:nvPr/>
        </p:nvPicPr>
        <p:blipFill rotWithShape="1">
          <a:blip r:embed="rId4">
            <a:extLst>
              <a:ext uri="{28A0092B-C50C-407E-A947-70E740481C1C}">
                <a14:useLocalDpi xmlns:a14="http://schemas.microsoft.com/office/drawing/2010/main" val="0"/>
              </a:ext>
            </a:extLst>
          </a:blip>
          <a:srcRect t="44859"/>
          <a:stretch/>
        </p:blipFill>
        <p:spPr bwMode="auto">
          <a:xfrm>
            <a:off x="560781" y="4629686"/>
            <a:ext cx="5043394" cy="1564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57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9224"/>
                                        </p:tgtEl>
                                        <p:attrNameLst>
                                          <p:attrName>style.visibility</p:attrName>
                                        </p:attrNameLst>
                                      </p:cBhvr>
                                      <p:to>
                                        <p:strVal val="visible"/>
                                      </p:to>
                                    </p:set>
                                    <p:animEffect transition="in" filter="wipe(down)">
                                      <p:cBhvr>
                                        <p:cTn id="10" dur="500"/>
                                        <p:tgtEl>
                                          <p:spTgt spid="9224"/>
                                        </p:tgtEl>
                                      </p:cBhvr>
                                    </p:animEffect>
                                  </p:childTnLst>
                                </p:cTn>
                              </p:par>
                              <p:par>
                                <p:cTn id="11" presetID="22" presetClass="entr" presetSubtype="4" fill="hold" nodeType="withEffect">
                                  <p:stCondLst>
                                    <p:cond delay="0"/>
                                  </p:stCondLst>
                                  <p:childTnLst>
                                    <p:set>
                                      <p:cBhvr>
                                        <p:cTn id="12" dur="1" fill="hold">
                                          <p:stCondLst>
                                            <p:cond delay="0"/>
                                          </p:stCondLst>
                                        </p:cTn>
                                        <p:tgtEl>
                                          <p:spTgt spid="9222"/>
                                        </p:tgtEl>
                                        <p:attrNameLst>
                                          <p:attrName>style.visibility</p:attrName>
                                        </p:attrNameLst>
                                      </p:cBhvr>
                                      <p:to>
                                        <p:strVal val="visible"/>
                                      </p:to>
                                    </p:set>
                                    <p:animEffect transition="in" filter="wipe(down)">
                                      <p:cBhvr>
                                        <p:cTn id="13" dur="500"/>
                                        <p:tgtEl>
                                          <p:spTgt spid="9222"/>
                                        </p:tgtEl>
                                      </p:cBhvr>
                                    </p:animEffect>
                                  </p:childTnLst>
                                </p:cTn>
                              </p:par>
                              <p:par>
                                <p:cTn id="14" presetID="22" presetClass="entr" presetSubtype="4" fill="hold" nodeType="withEffect">
                                  <p:stCondLst>
                                    <p:cond delay="0"/>
                                  </p:stCondLst>
                                  <p:childTnLst>
                                    <p:set>
                                      <p:cBhvr>
                                        <p:cTn id="15" dur="1" fill="hold">
                                          <p:stCondLst>
                                            <p:cond delay="0"/>
                                          </p:stCondLst>
                                        </p:cTn>
                                        <p:tgtEl>
                                          <p:spTgt spid="9228"/>
                                        </p:tgtEl>
                                        <p:attrNameLst>
                                          <p:attrName>style.visibility</p:attrName>
                                        </p:attrNameLst>
                                      </p:cBhvr>
                                      <p:to>
                                        <p:strVal val="visible"/>
                                      </p:to>
                                    </p:set>
                                    <p:animEffect transition="in" filter="wipe(down)">
                                      <p:cBhvr>
                                        <p:cTn id="16" dur="500"/>
                                        <p:tgtEl>
                                          <p:spTgt spid="9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282205"/>
            <a:ext cx="10772775" cy="1658198"/>
          </a:xfrm>
        </p:spPr>
        <p:txBody>
          <a:bodyPr>
            <a:normAutofit/>
          </a:bodyPr>
          <a:lstStyle/>
          <a:p>
            <a:r>
              <a:rPr lang="es-MX" b="1" dirty="0" smtClean="0"/>
              <a:t>Derivadas Parciales</a:t>
            </a:r>
            <a:endParaRPr lang="es-CO" sz="2000" dirty="0"/>
          </a:p>
        </p:txBody>
      </p:sp>
      <p:sp>
        <p:nvSpPr>
          <p:cNvPr id="3" name="CuadroTexto 2"/>
          <p:cNvSpPr txBox="1"/>
          <p:nvPr/>
        </p:nvSpPr>
        <p:spPr>
          <a:xfrm>
            <a:off x="657224" y="1827669"/>
            <a:ext cx="10900792" cy="923330"/>
          </a:xfrm>
          <a:prstGeom prst="rect">
            <a:avLst/>
          </a:prstGeom>
          <a:noFill/>
        </p:spPr>
        <p:txBody>
          <a:bodyPr wrap="square" rtlCol="0">
            <a:spAutoFit/>
          </a:bodyPr>
          <a:lstStyle/>
          <a:p>
            <a:r>
              <a:rPr lang="es-CO" dirty="0"/>
              <a:t>Si tú quieres derivar una función de varias variables, necesitas las derivadas parciales es decir cuando tu vayas a derivar con respecto  a una variable las demás son constantes. </a:t>
            </a:r>
          </a:p>
          <a:p>
            <a:endParaRPr lang="es-CO" dirty="0"/>
          </a:p>
        </p:txBody>
      </p:sp>
      <p:pic>
        <p:nvPicPr>
          <p:cNvPr id="4" name="Imagen 3"/>
          <p:cNvPicPr>
            <a:picLocks noChangeAspect="1"/>
          </p:cNvPicPr>
          <p:nvPr/>
        </p:nvPicPr>
        <p:blipFill>
          <a:blip r:embed="rId2"/>
          <a:stretch>
            <a:fillRect/>
          </a:stretch>
        </p:blipFill>
        <p:spPr>
          <a:xfrm>
            <a:off x="3591114" y="2761212"/>
            <a:ext cx="5316856" cy="3569462"/>
          </a:xfrm>
          <a:prstGeom prst="rect">
            <a:avLst/>
          </a:prstGeom>
        </p:spPr>
      </p:pic>
    </p:spTree>
    <p:extLst>
      <p:ext uri="{BB962C8B-B14F-4D97-AF65-F5344CB8AC3E}">
        <p14:creationId xmlns:p14="http://schemas.microsoft.com/office/powerpoint/2010/main" val="348331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Integrales</a:t>
            </a:r>
            <a:endParaRPr lang="es-CO" dirty="0"/>
          </a:p>
        </p:txBody>
      </p:sp>
      <p:sp>
        <p:nvSpPr>
          <p:cNvPr id="4" name="Marcador de contenido 3"/>
          <p:cNvSpPr>
            <a:spLocks noGrp="1"/>
          </p:cNvSpPr>
          <p:nvPr>
            <p:ph idx="1"/>
          </p:nvPr>
        </p:nvSpPr>
        <p:spPr>
          <a:xfrm>
            <a:off x="347473" y="2305432"/>
            <a:ext cx="6199631" cy="3766185"/>
          </a:xfrm>
        </p:spPr>
        <p:txBody>
          <a:bodyPr>
            <a:normAutofit fontScale="92500"/>
          </a:bodyPr>
          <a:lstStyle/>
          <a:p>
            <a:pPr algn="just"/>
            <a:r>
              <a:rPr lang="es-CO" dirty="0"/>
              <a:t>La integral es el proceso inverso a la derivada </a:t>
            </a:r>
          </a:p>
          <a:p>
            <a:pPr algn="just"/>
            <a:r>
              <a:rPr lang="es-CO" b="1" dirty="0"/>
              <a:t>La integral definida</a:t>
            </a:r>
            <a:r>
              <a:rPr lang="es-CO" dirty="0"/>
              <a:t> tiene los límites de integración, los cuales son dos puntos del dominio de la función. </a:t>
            </a:r>
            <a:r>
              <a:rPr lang="es-CO" dirty="0" smtClean="0"/>
              <a:t>Debido </a:t>
            </a:r>
            <a:r>
              <a:rPr lang="es-CO" dirty="0"/>
              <a:t>a que hay una constante que al integral no se puede recuperar, ya que al derivarse perdió. Usamos  los límites de integración para compensar de alguna manera esa pérdida de </a:t>
            </a:r>
            <a:r>
              <a:rPr lang="es-CO" dirty="0" smtClean="0"/>
              <a:t>constantes.</a:t>
            </a:r>
            <a:endParaRPr lang="es-MX" dirty="0"/>
          </a:p>
          <a:p>
            <a:pPr algn="just"/>
            <a:endParaRPr lang="es-CO" dirty="0" smtClean="0"/>
          </a:p>
          <a:p>
            <a:pPr marL="0" indent="0" algn="just">
              <a:buNone/>
            </a:pPr>
            <a:r>
              <a:rPr lang="es-CO" dirty="0" smtClean="0"/>
              <a:t>Si </a:t>
            </a:r>
            <a:r>
              <a:rPr lang="es-CO" dirty="0"/>
              <a:t>no definimos ese intervalo se debe agregar una constate </a:t>
            </a:r>
            <a:r>
              <a:rPr lang="es-CO" b="1" dirty="0"/>
              <a:t>k</a:t>
            </a:r>
            <a:r>
              <a:rPr lang="es-CO" dirty="0"/>
              <a:t> esto se conoce como una </a:t>
            </a:r>
            <a:r>
              <a:rPr lang="es-CO" b="1" dirty="0"/>
              <a:t>integral indefinida.</a:t>
            </a:r>
            <a:endParaRPr lang="es-CO" dirty="0"/>
          </a:p>
          <a:p>
            <a:pPr algn="just"/>
            <a:endParaRPr lang="es-CO" dirty="0"/>
          </a:p>
        </p:txBody>
      </p:sp>
      <p:pic>
        <p:nvPicPr>
          <p:cNvPr id="13316" name="Picture 4" descr="Definición de integral indefinida - IngenieríaElectrónica"/>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5214" t="29375" r="16641" b="31862"/>
          <a:stretch/>
        </p:blipFill>
        <p:spPr bwMode="auto">
          <a:xfrm>
            <a:off x="7321295" y="4901185"/>
            <a:ext cx="4108704" cy="1170432"/>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Calculo Integral P. 1 | Mapa Mental"/>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81799" y="1740598"/>
            <a:ext cx="4648200" cy="2447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57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1000"/>
                                        <p:tgtEl>
                                          <p:spTgt spid="4">
                                            <p:txEl>
                                              <p:pRg st="1" end="1"/>
                                            </p:txEl>
                                          </p:spTgt>
                                        </p:tgtEl>
                                      </p:cBhvr>
                                    </p:animEffect>
                                    <p:anim calcmode="lin" valueType="num">
                                      <p:cBhvr>
                                        <p:cTn id="1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1000"/>
                                        <p:tgtEl>
                                          <p:spTgt spid="4">
                                            <p:txEl>
                                              <p:pRg st="3" end="3"/>
                                            </p:txEl>
                                          </p:spTgt>
                                        </p:tgtEl>
                                      </p:cBhvr>
                                    </p:animEffect>
                                    <p:anim calcmode="lin" valueType="num">
                                      <p:cBhvr>
                                        <p:cTn id="2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3318"/>
                                        </p:tgtEl>
                                        <p:attrNameLst>
                                          <p:attrName>style.visibility</p:attrName>
                                        </p:attrNameLst>
                                      </p:cBhvr>
                                      <p:to>
                                        <p:strVal val="visible"/>
                                      </p:to>
                                    </p:set>
                                    <p:animEffect transition="in" filter="barn(inVertical)">
                                      <p:cBhvr>
                                        <p:cTn id="32" dur="500"/>
                                        <p:tgtEl>
                                          <p:spTgt spid="13318"/>
                                        </p:tgtEl>
                                      </p:cBhvr>
                                    </p:animEffect>
                                  </p:childTnLst>
                                </p:cTn>
                              </p:par>
                              <p:par>
                                <p:cTn id="33" presetID="16" presetClass="entr" presetSubtype="21" fill="hold" nodeType="withEffect">
                                  <p:stCondLst>
                                    <p:cond delay="0"/>
                                  </p:stCondLst>
                                  <p:childTnLst>
                                    <p:set>
                                      <p:cBhvr>
                                        <p:cTn id="34" dur="1" fill="hold">
                                          <p:stCondLst>
                                            <p:cond delay="0"/>
                                          </p:stCondLst>
                                        </p:cTn>
                                        <p:tgtEl>
                                          <p:spTgt spid="13316"/>
                                        </p:tgtEl>
                                        <p:attrNameLst>
                                          <p:attrName>style.visibility</p:attrName>
                                        </p:attrNameLst>
                                      </p:cBhvr>
                                      <p:to>
                                        <p:strVal val="visible"/>
                                      </p:to>
                                    </p:set>
                                    <p:animEffect transition="in" filter="barn(inVertical)">
                                      <p:cBhvr>
                                        <p:cTn id="35" dur="5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PYTHON</a:t>
            </a:r>
            <a:r>
              <a:rPr lang="es-MX" sz="2400" dirty="0" smtClean="0"/>
              <a:t/>
            </a:r>
            <a:br>
              <a:rPr lang="es-MX" sz="2400" dirty="0" smtClean="0"/>
            </a:br>
            <a:r>
              <a:rPr lang="es-CO" sz="2400" dirty="0">
                <a:hlinkClick r:id="rId2"/>
              </a:rPr>
              <a:t>https://www.python.org/downloads/</a:t>
            </a:r>
            <a:endParaRPr lang="es-CO" sz="2400" dirty="0"/>
          </a:p>
        </p:txBody>
      </p:sp>
      <p:sp>
        <p:nvSpPr>
          <p:cNvPr id="3" name="Marcador de contenido 2"/>
          <p:cNvSpPr>
            <a:spLocks noGrp="1"/>
          </p:cNvSpPr>
          <p:nvPr>
            <p:ph idx="1"/>
          </p:nvPr>
        </p:nvSpPr>
        <p:spPr>
          <a:xfrm>
            <a:off x="4065562" y="1985335"/>
            <a:ext cx="7364818" cy="1658198"/>
          </a:xfrm>
        </p:spPr>
        <p:txBody>
          <a:bodyPr>
            <a:normAutofit/>
          </a:bodyPr>
          <a:lstStyle/>
          <a:p>
            <a:pPr algn="just"/>
            <a:r>
              <a:rPr lang="es-MX" sz="3600" b="1" dirty="0" smtClean="0">
                <a:solidFill>
                  <a:schemeClr val="tx2">
                    <a:lumMod val="50000"/>
                    <a:lumOff val="50000"/>
                  </a:schemeClr>
                </a:solidFill>
              </a:rPr>
              <a:t>¿Qué es?</a:t>
            </a:r>
          </a:p>
          <a:p>
            <a:pPr algn="just"/>
            <a:r>
              <a:rPr lang="es-MX" dirty="0" smtClean="0"/>
              <a:t>Python </a:t>
            </a:r>
            <a:r>
              <a:rPr lang="es-MX" dirty="0"/>
              <a:t>es un lenguaje de programación creado por </a:t>
            </a:r>
            <a:r>
              <a:rPr lang="es-MX" dirty="0">
                <a:hlinkClick r:id="rId3"/>
              </a:rPr>
              <a:t>Guido Van Rossum</a:t>
            </a:r>
            <a:r>
              <a:rPr lang="es-MX" dirty="0"/>
              <a:t>, con una sintaxis muy limpia, ideado para enseñar a la gente a programar bien.</a:t>
            </a:r>
            <a:endParaRPr lang="es-CO" dirty="0"/>
          </a:p>
        </p:txBody>
      </p:sp>
      <p:pic>
        <p:nvPicPr>
          <p:cNvPr id="2052" name="Picture 4" descr="Logo Python PNG transparente - Stic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06" y="2381021"/>
            <a:ext cx="3039327" cy="3027501"/>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txBox="1">
            <a:spLocks/>
          </p:cNvSpPr>
          <p:nvPr/>
        </p:nvSpPr>
        <p:spPr>
          <a:xfrm>
            <a:off x="4065754" y="4077651"/>
            <a:ext cx="7364435" cy="2405574"/>
          </a:xfrm>
          <a:prstGeom prst="rect">
            <a:avLst/>
          </a:prstGeom>
        </p:spPr>
        <p:txBody>
          <a:bodyPr vert="horz" lIns="91440" tIns="45720" rIns="91440" bIns="45720" rtlCol="0">
            <a:normAutofit lnSpcReduction="1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just"/>
            <a:r>
              <a:rPr lang="es-MX" sz="3900" b="1" dirty="0" smtClean="0">
                <a:solidFill>
                  <a:schemeClr val="tx2">
                    <a:lumMod val="50000"/>
                    <a:lumOff val="50000"/>
                  </a:schemeClr>
                </a:solidFill>
              </a:rPr>
              <a:t>Ventajas</a:t>
            </a:r>
            <a:endParaRPr lang="es-MX" sz="4300" b="1" dirty="0">
              <a:solidFill>
                <a:schemeClr val="tx2">
                  <a:lumMod val="50000"/>
                  <a:lumOff val="50000"/>
                </a:schemeClr>
              </a:solidFill>
            </a:endParaRPr>
          </a:p>
          <a:p>
            <a:r>
              <a:rPr lang="es-MX" b="1" dirty="0"/>
              <a:t>Legible</a:t>
            </a:r>
            <a:r>
              <a:rPr lang="es-MX" dirty="0"/>
              <a:t>: sintaxis intuitiva y estricta.</a:t>
            </a:r>
          </a:p>
          <a:p>
            <a:r>
              <a:rPr lang="es-MX" b="1" dirty="0"/>
              <a:t>Productivo</a:t>
            </a:r>
            <a:r>
              <a:rPr lang="es-MX" dirty="0"/>
              <a:t>: ahorra mucho código.</a:t>
            </a:r>
          </a:p>
          <a:p>
            <a:r>
              <a:rPr lang="es-MX" b="1" dirty="0"/>
              <a:t>Portable</a:t>
            </a:r>
            <a:r>
              <a:rPr lang="es-MX" dirty="0"/>
              <a:t>: para todo sistema operativo.</a:t>
            </a:r>
          </a:p>
          <a:p>
            <a:r>
              <a:rPr lang="es-MX" b="1" dirty="0"/>
              <a:t>Recargado</a:t>
            </a:r>
            <a:r>
              <a:rPr lang="es-MX" dirty="0"/>
              <a:t>: viene con muchas librerías por defecto.</a:t>
            </a:r>
            <a:endParaRPr lang="es-CO" dirty="0"/>
          </a:p>
        </p:txBody>
      </p:sp>
    </p:spTree>
    <p:extLst>
      <p:ext uri="{BB962C8B-B14F-4D97-AF65-F5344CB8AC3E}">
        <p14:creationId xmlns:p14="http://schemas.microsoft.com/office/powerpoint/2010/main" val="163287220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a:t>Representación gráficamente de una función </a:t>
            </a:r>
            <a:r>
              <a:rPr lang="es-MX" dirty="0" smtClean="0"/>
              <a:t/>
            </a:r>
            <a:br>
              <a:rPr lang="es-MX" dirty="0" smtClean="0"/>
            </a:br>
            <a:r>
              <a:rPr lang="es-CO" sz="2700" dirty="0">
                <a:hlinkClick r:id="rId2"/>
              </a:rPr>
              <a:t>https://www.youtube.com/watch?v=AeOQdKP9h9w</a:t>
            </a:r>
            <a:r>
              <a:rPr lang="es-MX" dirty="0" smtClean="0"/>
              <a:t/>
            </a:r>
            <a:br>
              <a:rPr lang="es-MX" dirty="0" smtClean="0"/>
            </a:br>
            <a:r>
              <a:rPr lang="es-CO" sz="2200" dirty="0" smtClean="0">
                <a:hlinkClick r:id="rId3"/>
              </a:rPr>
              <a:t>https</a:t>
            </a:r>
            <a:r>
              <a:rPr lang="es-CO" sz="2200" dirty="0">
                <a:hlinkClick r:id="rId3"/>
              </a:rPr>
              <a:t>://www.youtube.com/watch?v=-</a:t>
            </a:r>
            <a:r>
              <a:rPr lang="es-CO" sz="2200" dirty="0" smtClean="0">
                <a:hlinkClick r:id="rId3"/>
              </a:rPr>
              <a:t>UMDH9-dVxg</a:t>
            </a:r>
            <a:endParaRPr lang="es-CO" sz="2200" dirty="0"/>
          </a:p>
        </p:txBody>
      </p:sp>
      <p:sp>
        <p:nvSpPr>
          <p:cNvPr id="4" name="Marcador de contenido 3"/>
          <p:cNvSpPr>
            <a:spLocks noGrp="1"/>
          </p:cNvSpPr>
          <p:nvPr>
            <p:ph idx="1"/>
          </p:nvPr>
        </p:nvSpPr>
        <p:spPr>
          <a:xfrm>
            <a:off x="5718628" y="2641239"/>
            <a:ext cx="6095999" cy="3429000"/>
          </a:xfrm>
        </p:spPr>
        <p:txBody>
          <a:bodyPr>
            <a:normAutofit/>
          </a:bodyPr>
          <a:lstStyle/>
          <a:p>
            <a:pPr lvl="0" algn="just"/>
            <a:r>
              <a:rPr lang="es-CO" dirty="0" smtClean="0"/>
              <a:t>1. Dominio. </a:t>
            </a:r>
            <a:endParaRPr lang="es-CO" dirty="0"/>
          </a:p>
          <a:p>
            <a:pPr lvl="0" algn="just"/>
            <a:r>
              <a:rPr lang="es-CO" dirty="0" smtClean="0"/>
              <a:t>2. </a:t>
            </a:r>
            <a:r>
              <a:rPr lang="es-CO" dirty="0"/>
              <a:t>P</a:t>
            </a:r>
            <a:r>
              <a:rPr lang="es-CO" dirty="0" smtClean="0"/>
              <a:t>untos </a:t>
            </a:r>
            <a:r>
              <a:rPr lang="es-CO" dirty="0"/>
              <a:t>de </a:t>
            </a:r>
            <a:r>
              <a:rPr lang="es-CO" dirty="0" smtClean="0"/>
              <a:t>corte.</a:t>
            </a:r>
            <a:endParaRPr lang="es-CO" dirty="0"/>
          </a:p>
          <a:p>
            <a:pPr lvl="0" algn="just"/>
            <a:r>
              <a:rPr lang="es-CO" dirty="0" smtClean="0"/>
              <a:t>3. </a:t>
            </a:r>
            <a:r>
              <a:rPr lang="es-CO" dirty="0"/>
              <a:t>A</a:t>
            </a:r>
            <a:r>
              <a:rPr lang="es-CO" dirty="0" smtClean="0"/>
              <a:t>síntotas.</a:t>
            </a:r>
            <a:endParaRPr lang="es-CO" dirty="0"/>
          </a:p>
          <a:p>
            <a:pPr lvl="0" algn="just"/>
            <a:r>
              <a:rPr lang="es-CO" dirty="0" smtClean="0"/>
              <a:t>4. </a:t>
            </a:r>
            <a:r>
              <a:rPr lang="es-CO" dirty="0"/>
              <a:t>C</a:t>
            </a:r>
            <a:r>
              <a:rPr lang="es-CO" dirty="0" smtClean="0"/>
              <a:t>recimiento </a:t>
            </a:r>
            <a:r>
              <a:rPr lang="es-CO" dirty="0"/>
              <a:t>y el </a:t>
            </a:r>
            <a:r>
              <a:rPr lang="es-CO" dirty="0" smtClean="0"/>
              <a:t>decrecimiento.</a:t>
            </a:r>
            <a:endParaRPr lang="es-CO" dirty="0"/>
          </a:p>
          <a:p>
            <a:pPr lvl="0" algn="just"/>
            <a:r>
              <a:rPr lang="es-CO" dirty="0" smtClean="0"/>
              <a:t>5. Máximos </a:t>
            </a:r>
            <a:r>
              <a:rPr lang="es-CO" dirty="0"/>
              <a:t>y </a:t>
            </a:r>
            <a:r>
              <a:rPr lang="es-CO" dirty="0" smtClean="0"/>
              <a:t>mínimos.</a:t>
            </a:r>
            <a:endParaRPr lang="es-CO" dirty="0"/>
          </a:p>
          <a:p>
            <a:pPr lvl="0" algn="just"/>
            <a:r>
              <a:rPr lang="es-CO" dirty="0" smtClean="0"/>
              <a:t>6. Hallar </a:t>
            </a:r>
            <a:r>
              <a:rPr lang="es-CO" dirty="0"/>
              <a:t>concavidad y </a:t>
            </a:r>
            <a:r>
              <a:rPr lang="es-CO" dirty="0" smtClean="0"/>
              <a:t>convexidad.</a:t>
            </a:r>
            <a:endParaRPr lang="es-CO" dirty="0"/>
          </a:p>
          <a:p>
            <a:pPr lvl="0" algn="just"/>
            <a:endParaRPr lang="es-CO" b="1" dirty="0" smtClean="0"/>
          </a:p>
          <a:p>
            <a:pPr lvl="0" algn="just"/>
            <a:endParaRPr lang="es-MX" b="1" dirty="0"/>
          </a:p>
          <a:p>
            <a:pPr lvl="0" algn="just"/>
            <a:endParaRPr lang="es-CO" b="1" dirty="0" smtClean="0"/>
          </a:p>
          <a:p>
            <a:pPr lvl="0" algn="just"/>
            <a:endParaRPr lang="es-CO" dirty="0" smtClean="0"/>
          </a:p>
        </p:txBody>
      </p:sp>
      <p:pic>
        <p:nvPicPr>
          <p:cNvPr id="8" name="Imagen 7"/>
          <p:cNvPicPr>
            <a:picLocks noChangeAspect="1"/>
          </p:cNvPicPr>
          <p:nvPr/>
        </p:nvPicPr>
        <p:blipFill>
          <a:blip r:embed="rId4"/>
          <a:stretch>
            <a:fillRect/>
          </a:stretch>
        </p:blipFill>
        <p:spPr>
          <a:xfrm>
            <a:off x="657224" y="3036839"/>
            <a:ext cx="4844388" cy="2272625"/>
          </a:xfrm>
          <a:prstGeom prst="rect">
            <a:avLst/>
          </a:prstGeom>
        </p:spPr>
      </p:pic>
    </p:spTree>
    <p:extLst>
      <p:ext uri="{BB962C8B-B14F-4D97-AF65-F5344CB8AC3E}">
        <p14:creationId xmlns:p14="http://schemas.microsoft.com/office/powerpoint/2010/main" val="9878404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a:t>Representación gráficamente de una función </a:t>
            </a:r>
            <a:r>
              <a:rPr lang="es-MX" dirty="0" smtClean="0"/>
              <a:t/>
            </a:r>
            <a:br>
              <a:rPr lang="es-MX" dirty="0" smtClean="0"/>
            </a:br>
            <a:r>
              <a:rPr lang="es-CO" sz="2700" dirty="0">
                <a:hlinkClick r:id="rId2"/>
              </a:rPr>
              <a:t>https://www.youtube.com/watch?v=AeOQdKP9h9w</a:t>
            </a:r>
            <a:r>
              <a:rPr lang="es-MX" dirty="0" smtClean="0"/>
              <a:t/>
            </a:r>
            <a:br>
              <a:rPr lang="es-MX" dirty="0" smtClean="0"/>
            </a:br>
            <a:r>
              <a:rPr lang="es-CO" sz="2200" dirty="0" smtClean="0">
                <a:hlinkClick r:id="rId3"/>
              </a:rPr>
              <a:t>https</a:t>
            </a:r>
            <a:r>
              <a:rPr lang="es-CO" sz="2200" dirty="0">
                <a:hlinkClick r:id="rId3"/>
              </a:rPr>
              <a:t>://www.youtube.com/watch?v=-</a:t>
            </a:r>
            <a:r>
              <a:rPr lang="es-CO" sz="2200" dirty="0" smtClean="0">
                <a:hlinkClick r:id="rId3"/>
              </a:rPr>
              <a:t>UMDH9-dVxg</a:t>
            </a:r>
            <a:endParaRPr lang="es-CO" sz="2200" dirty="0"/>
          </a:p>
        </p:txBody>
      </p:sp>
      <p:sp>
        <p:nvSpPr>
          <p:cNvPr id="4" name="Marcador de contenido 3"/>
          <p:cNvSpPr>
            <a:spLocks noGrp="1"/>
          </p:cNvSpPr>
          <p:nvPr>
            <p:ph idx="1"/>
          </p:nvPr>
        </p:nvSpPr>
        <p:spPr>
          <a:xfrm>
            <a:off x="320041" y="2583181"/>
            <a:ext cx="5920739" cy="3429000"/>
          </a:xfrm>
        </p:spPr>
        <p:txBody>
          <a:bodyPr>
            <a:normAutofit fontScale="85000" lnSpcReduction="20000"/>
          </a:bodyPr>
          <a:lstStyle/>
          <a:p>
            <a:pPr marL="0" lvl="0" indent="0">
              <a:buNone/>
            </a:pPr>
            <a:r>
              <a:rPr lang="es-CO" b="1" dirty="0" smtClean="0"/>
              <a:t>Hallar </a:t>
            </a:r>
            <a:r>
              <a:rPr lang="es-CO" b="1" dirty="0"/>
              <a:t>el dominio de la </a:t>
            </a:r>
            <a:r>
              <a:rPr lang="es-CO" b="1" dirty="0" smtClean="0"/>
              <a:t>función.</a:t>
            </a:r>
          </a:p>
          <a:p>
            <a:pPr marL="0" lvl="0" indent="0" algn="just">
              <a:buNone/>
            </a:pPr>
            <a:r>
              <a:rPr lang="es-CO" dirty="0" smtClean="0"/>
              <a:t>El </a:t>
            </a:r>
            <a:r>
              <a:rPr lang="es-CO" dirty="0"/>
              <a:t>dominio de una función es el conjunto de todos los valores para los cuales la función está definida, y el rango de la función es el conjunto de todos los valores que f toma.)</a:t>
            </a:r>
          </a:p>
          <a:p>
            <a:endParaRPr lang="es-CO" dirty="0" smtClean="0"/>
          </a:p>
          <a:p>
            <a:r>
              <a:rPr lang="es-CO" b="1" dirty="0" smtClean="0"/>
              <a:t>No están en el dominio de la función </a:t>
            </a:r>
            <a:r>
              <a:rPr lang="es-CO" b="1" dirty="0"/>
              <a:t> </a:t>
            </a:r>
            <a:endParaRPr lang="es-CO" b="1" dirty="0" smtClean="0"/>
          </a:p>
          <a:p>
            <a:endParaRPr lang="es-CO" b="1" dirty="0" smtClean="0"/>
          </a:p>
          <a:p>
            <a:pPr lvl="0"/>
            <a:r>
              <a:rPr lang="es-CO" dirty="0" smtClean="0"/>
              <a:t>- Denominadores </a:t>
            </a:r>
            <a:r>
              <a:rPr lang="es-CO" dirty="0"/>
              <a:t>que se anulan </a:t>
            </a:r>
            <a:endParaRPr lang="es-CO" dirty="0" smtClean="0"/>
          </a:p>
          <a:p>
            <a:pPr lvl="0"/>
            <a:r>
              <a:rPr lang="es-CO" dirty="0" smtClean="0"/>
              <a:t>- Logaritmos </a:t>
            </a:r>
            <a:r>
              <a:rPr lang="es-CO" dirty="0"/>
              <a:t>de cero o números negativos</a:t>
            </a:r>
          </a:p>
          <a:p>
            <a:pPr lvl="0"/>
            <a:r>
              <a:rPr lang="es-CO" dirty="0" smtClean="0"/>
              <a:t>- Raíces </a:t>
            </a:r>
            <a:r>
              <a:rPr lang="es-CO" dirty="0"/>
              <a:t>de índice par de números negativos</a:t>
            </a:r>
          </a:p>
          <a:p>
            <a:pPr lvl="0"/>
            <a:endParaRPr lang="es-CO" b="1" dirty="0" smtClean="0"/>
          </a:p>
          <a:p>
            <a:pPr lvl="0"/>
            <a:endParaRPr lang="es-MX" b="1" dirty="0"/>
          </a:p>
          <a:p>
            <a:pPr lvl="0"/>
            <a:endParaRPr lang="es-CO" b="1" dirty="0" smtClean="0"/>
          </a:p>
          <a:p>
            <a:pPr lvl="0"/>
            <a:endParaRPr lang="es-CO" dirty="0" smtClean="0"/>
          </a:p>
        </p:txBody>
      </p:sp>
      <p:pic>
        <p:nvPicPr>
          <p:cNvPr id="6" name="Imagen 5"/>
          <p:cNvPicPr>
            <a:picLocks noChangeAspect="1"/>
          </p:cNvPicPr>
          <p:nvPr/>
        </p:nvPicPr>
        <p:blipFill>
          <a:blip r:embed="rId4"/>
          <a:stretch>
            <a:fillRect/>
          </a:stretch>
        </p:blipFill>
        <p:spPr>
          <a:xfrm>
            <a:off x="6623834" y="2891789"/>
            <a:ext cx="5000474" cy="2705385"/>
          </a:xfrm>
          <a:prstGeom prst="rect">
            <a:avLst/>
          </a:prstGeom>
        </p:spPr>
      </p:pic>
    </p:spTree>
    <p:extLst>
      <p:ext uri="{BB962C8B-B14F-4D97-AF65-F5344CB8AC3E}">
        <p14:creationId xmlns:p14="http://schemas.microsoft.com/office/powerpoint/2010/main" val="261581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a:t>Representación gráficamente de una función </a:t>
            </a:r>
            <a:r>
              <a:rPr lang="es-MX" dirty="0" smtClean="0"/>
              <a:t/>
            </a:r>
            <a:br>
              <a:rPr lang="es-MX" dirty="0" smtClean="0"/>
            </a:br>
            <a:r>
              <a:rPr lang="es-CO" sz="2700" dirty="0">
                <a:hlinkClick r:id="rId3"/>
              </a:rPr>
              <a:t>https://www.youtube.com/watch?v=AeOQdKP9h9w</a:t>
            </a:r>
            <a:r>
              <a:rPr lang="es-MX" dirty="0" smtClean="0"/>
              <a:t/>
            </a:r>
            <a:br>
              <a:rPr lang="es-MX" dirty="0" smtClean="0"/>
            </a:br>
            <a:r>
              <a:rPr lang="es-CO" sz="2200" dirty="0" smtClean="0">
                <a:hlinkClick r:id="rId4"/>
              </a:rPr>
              <a:t>https</a:t>
            </a:r>
            <a:r>
              <a:rPr lang="es-CO" sz="2200" dirty="0">
                <a:hlinkClick r:id="rId4"/>
              </a:rPr>
              <a:t>://www.youtube.com/watch?v=-</a:t>
            </a:r>
            <a:r>
              <a:rPr lang="es-CO" sz="2200" dirty="0" smtClean="0">
                <a:hlinkClick r:id="rId4"/>
              </a:rPr>
              <a:t>UMDH9-dVxg</a:t>
            </a:r>
            <a:endParaRPr lang="es-CO" sz="2200" dirty="0"/>
          </a:p>
        </p:txBody>
      </p:sp>
      <p:sp>
        <p:nvSpPr>
          <p:cNvPr id="4" name="Marcador de contenido 3"/>
          <p:cNvSpPr>
            <a:spLocks noGrp="1"/>
          </p:cNvSpPr>
          <p:nvPr>
            <p:ph idx="1"/>
          </p:nvPr>
        </p:nvSpPr>
        <p:spPr>
          <a:xfrm>
            <a:off x="320041" y="2583181"/>
            <a:ext cx="5920739" cy="3429000"/>
          </a:xfrm>
        </p:spPr>
        <p:txBody>
          <a:bodyPr>
            <a:normAutofit fontScale="85000" lnSpcReduction="10000"/>
          </a:bodyPr>
          <a:lstStyle/>
          <a:p>
            <a:pPr marL="0" lvl="0" indent="0">
              <a:buNone/>
            </a:pPr>
            <a:r>
              <a:rPr lang="es-CO" b="1" dirty="0" smtClean="0"/>
              <a:t>Hallar puntos de corte</a:t>
            </a:r>
          </a:p>
          <a:p>
            <a:pPr marL="0" lvl="0" indent="0">
              <a:buNone/>
            </a:pPr>
            <a:r>
              <a:rPr lang="es-MX" dirty="0" smtClean="0"/>
              <a:t>Los </a:t>
            </a:r>
            <a:r>
              <a:rPr lang="es-MX" dirty="0"/>
              <a:t>puntos de corte con los ejes de una función </a:t>
            </a:r>
            <a:r>
              <a:rPr lang="es-MX" i="1" dirty="0"/>
              <a:t>f(x) </a:t>
            </a:r>
            <a:r>
              <a:rPr lang="es-MX" dirty="0"/>
              <a:t>son los puntos de intersección de la gráfica de la función con cada uno de los ejes de coordenadas.</a:t>
            </a:r>
          </a:p>
          <a:p>
            <a:r>
              <a:rPr lang="es-MX" b="1" dirty="0" smtClean="0"/>
              <a:t>Puntos de </a:t>
            </a:r>
            <a:r>
              <a:rPr lang="es-MX" b="1" dirty="0"/>
              <a:t>corte con el eje </a:t>
            </a:r>
            <a:r>
              <a:rPr lang="es-MX" b="1" dirty="0" smtClean="0"/>
              <a:t>X </a:t>
            </a:r>
            <a:r>
              <a:rPr lang="es-MX" b="1" dirty="0"/>
              <a:t> </a:t>
            </a:r>
            <a:endParaRPr lang="es-MX" b="1" dirty="0" smtClean="0"/>
          </a:p>
          <a:p>
            <a:pPr marL="0" indent="0">
              <a:buNone/>
            </a:pPr>
            <a:r>
              <a:rPr lang="es-MX" i="1" dirty="0" smtClean="0"/>
              <a:t>	f(x</a:t>
            </a:r>
            <a:r>
              <a:rPr lang="es-MX" i="1" dirty="0"/>
              <a:t>) = 0 </a:t>
            </a:r>
            <a:r>
              <a:rPr lang="es-MX" i="1" dirty="0" smtClean="0"/>
              <a:t>     </a:t>
            </a:r>
            <a:r>
              <a:rPr lang="es-MX" dirty="0"/>
              <a:t> </a:t>
            </a:r>
            <a:r>
              <a:rPr lang="es-MX" i="1" dirty="0"/>
              <a:t>(a , 0).</a:t>
            </a:r>
            <a:endParaRPr lang="es-MX" dirty="0"/>
          </a:p>
          <a:p>
            <a:endParaRPr lang="es-MX" dirty="0" smtClean="0"/>
          </a:p>
          <a:p>
            <a:r>
              <a:rPr lang="es-MX" b="1" dirty="0"/>
              <a:t>Puntos de corte con el eje </a:t>
            </a:r>
            <a:r>
              <a:rPr lang="es-MX" b="1" dirty="0" smtClean="0"/>
              <a:t>Y, Si 0 pertenece al Dominio</a:t>
            </a:r>
            <a:endParaRPr lang="es-MX" b="1" dirty="0"/>
          </a:p>
          <a:p>
            <a:pPr marL="0" indent="0">
              <a:buNone/>
            </a:pPr>
            <a:r>
              <a:rPr lang="es-MX" i="1" dirty="0" smtClean="0"/>
              <a:t>	(0 </a:t>
            </a:r>
            <a:r>
              <a:rPr lang="es-MX" i="1" dirty="0"/>
              <a:t>, f(0)).</a:t>
            </a:r>
            <a:endParaRPr lang="es-MX" dirty="0"/>
          </a:p>
          <a:p>
            <a:pPr lvl="0"/>
            <a:endParaRPr lang="es-CO" b="1" dirty="0" smtClean="0"/>
          </a:p>
          <a:p>
            <a:pPr lvl="0"/>
            <a:endParaRPr lang="es-MX" b="1" dirty="0"/>
          </a:p>
          <a:p>
            <a:pPr lvl="0"/>
            <a:endParaRPr lang="es-CO" b="1" dirty="0" smtClean="0"/>
          </a:p>
          <a:p>
            <a:pPr lvl="0"/>
            <a:endParaRPr lang="es-CO" dirty="0" smtClean="0"/>
          </a:p>
        </p:txBody>
      </p:sp>
      <p:pic>
        <p:nvPicPr>
          <p:cNvPr id="3" name="Imagen 2"/>
          <p:cNvPicPr>
            <a:picLocks noChangeAspect="1"/>
          </p:cNvPicPr>
          <p:nvPr/>
        </p:nvPicPr>
        <p:blipFill>
          <a:blip r:embed="rId5"/>
          <a:stretch>
            <a:fillRect/>
          </a:stretch>
        </p:blipFill>
        <p:spPr>
          <a:xfrm>
            <a:off x="6666904" y="2686050"/>
            <a:ext cx="4763095" cy="2903220"/>
          </a:xfrm>
          <a:prstGeom prst="rect">
            <a:avLst/>
          </a:prstGeom>
        </p:spPr>
      </p:pic>
    </p:spTree>
    <p:extLst>
      <p:ext uri="{BB962C8B-B14F-4D97-AF65-F5344CB8AC3E}">
        <p14:creationId xmlns:p14="http://schemas.microsoft.com/office/powerpoint/2010/main" val="30951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1000"/>
                                        <p:tgtEl>
                                          <p:spTgt spid="4">
                                            <p:txEl>
                                              <p:pRg st="5" end="5"/>
                                            </p:txEl>
                                          </p:spTgt>
                                        </p:tgtEl>
                                      </p:cBhvr>
                                    </p:animEffect>
                                    <p:anim calcmode="lin" valueType="num">
                                      <p:cBhvr>
                                        <p:cTn id="3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1000"/>
                                        <p:tgtEl>
                                          <p:spTgt spid="4">
                                            <p:txEl>
                                              <p:pRg st="6" end="6"/>
                                            </p:txEl>
                                          </p:spTgt>
                                        </p:tgtEl>
                                      </p:cBhvr>
                                    </p:animEffect>
                                    <p:anim calcmode="lin" valueType="num">
                                      <p:cBhvr>
                                        <p:cTn id="4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1000"/>
                                        <p:tgtEl>
                                          <p:spTgt spid="3"/>
                                        </p:tgtEl>
                                      </p:cBhvr>
                                    </p:animEffect>
                                    <p:anim calcmode="lin" valueType="num">
                                      <p:cBhvr>
                                        <p:cTn id="48" dur="1000" fill="hold"/>
                                        <p:tgtEl>
                                          <p:spTgt spid="3"/>
                                        </p:tgtEl>
                                        <p:attrNameLst>
                                          <p:attrName>ppt_x</p:attrName>
                                        </p:attrNameLst>
                                      </p:cBhvr>
                                      <p:tavLst>
                                        <p:tav tm="0">
                                          <p:val>
                                            <p:strVal val="#ppt_x"/>
                                          </p:val>
                                        </p:tav>
                                        <p:tav tm="100000">
                                          <p:val>
                                            <p:strVal val="#ppt_x"/>
                                          </p:val>
                                        </p:tav>
                                      </p:tavLst>
                                    </p:anim>
                                    <p:anim calcmode="lin" valueType="num">
                                      <p:cBhvr>
                                        <p:cTn id="4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a:t>Representación gráficamente de una función </a:t>
            </a:r>
            <a:r>
              <a:rPr lang="es-MX" dirty="0" smtClean="0"/>
              <a:t/>
            </a:r>
            <a:br>
              <a:rPr lang="es-MX" dirty="0" smtClean="0"/>
            </a:br>
            <a:r>
              <a:rPr lang="es-CO" sz="2700" dirty="0">
                <a:hlinkClick r:id="rId2"/>
              </a:rPr>
              <a:t>https://www.youtube.com/watch?v=AeOQdKP9h9w</a:t>
            </a:r>
            <a:r>
              <a:rPr lang="es-MX" dirty="0" smtClean="0"/>
              <a:t/>
            </a:r>
            <a:br>
              <a:rPr lang="es-MX" dirty="0" smtClean="0"/>
            </a:br>
            <a:r>
              <a:rPr lang="es-CO" sz="2200" dirty="0" smtClean="0">
                <a:hlinkClick r:id="rId3"/>
              </a:rPr>
              <a:t>https</a:t>
            </a:r>
            <a:r>
              <a:rPr lang="es-CO" sz="2200" dirty="0">
                <a:hlinkClick r:id="rId3"/>
              </a:rPr>
              <a:t>://www.youtube.com/watch?v=-</a:t>
            </a:r>
            <a:r>
              <a:rPr lang="es-CO" sz="2200" dirty="0" smtClean="0">
                <a:hlinkClick r:id="rId3"/>
              </a:rPr>
              <a:t>UMDH9-dVxg</a:t>
            </a:r>
            <a:endParaRPr lang="es-CO" sz="2200" dirty="0"/>
          </a:p>
        </p:txBody>
      </p:sp>
      <p:sp>
        <p:nvSpPr>
          <p:cNvPr id="4" name="Marcador de contenido 3"/>
          <p:cNvSpPr>
            <a:spLocks noGrp="1"/>
          </p:cNvSpPr>
          <p:nvPr>
            <p:ph idx="1"/>
          </p:nvPr>
        </p:nvSpPr>
        <p:spPr>
          <a:xfrm>
            <a:off x="320041" y="2157731"/>
            <a:ext cx="10995659" cy="1020897"/>
          </a:xfrm>
        </p:spPr>
        <p:txBody>
          <a:bodyPr>
            <a:normAutofit fontScale="85000" lnSpcReduction="20000"/>
          </a:bodyPr>
          <a:lstStyle/>
          <a:p>
            <a:pPr marL="0" lvl="0" indent="0">
              <a:buNone/>
            </a:pPr>
            <a:r>
              <a:rPr lang="es-CO" b="1" dirty="0" smtClean="0"/>
              <a:t>Hallar asíntotas </a:t>
            </a:r>
          </a:p>
          <a:p>
            <a:pPr lvl="0"/>
            <a:r>
              <a:rPr lang="es-MX" dirty="0" smtClean="0"/>
              <a:t>Tenemos una asíntota cuando la grafica se aproxima a una recta</a:t>
            </a:r>
            <a:endParaRPr lang="es-CO" dirty="0" smtClean="0"/>
          </a:p>
          <a:p>
            <a:r>
              <a:rPr lang="es-MX" b="1" dirty="0" smtClean="0"/>
              <a:t>Asíntotas horizontales		         Asíntotas Verticales	 		Asíntotas Oblicuas</a:t>
            </a:r>
            <a:endParaRPr lang="es-MX" b="1" dirty="0"/>
          </a:p>
          <a:p>
            <a:pPr lvl="0"/>
            <a:endParaRPr lang="es-MX" b="1" dirty="0" smtClean="0"/>
          </a:p>
          <a:p>
            <a:pPr lvl="0"/>
            <a:endParaRPr lang="es-MX" b="1" dirty="0"/>
          </a:p>
        </p:txBody>
      </p:sp>
      <p:pic>
        <p:nvPicPr>
          <p:cNvPr id="5" name="Imagen 4"/>
          <p:cNvPicPr>
            <a:picLocks noChangeAspect="1"/>
          </p:cNvPicPr>
          <p:nvPr/>
        </p:nvPicPr>
        <p:blipFill>
          <a:blip r:embed="rId4"/>
          <a:stretch>
            <a:fillRect/>
          </a:stretch>
        </p:blipFill>
        <p:spPr>
          <a:xfrm>
            <a:off x="0" y="3266086"/>
            <a:ext cx="4159115" cy="543268"/>
          </a:xfrm>
          <a:prstGeom prst="rect">
            <a:avLst/>
          </a:prstGeom>
        </p:spPr>
      </p:pic>
      <p:pic>
        <p:nvPicPr>
          <p:cNvPr id="6" name="Imagen 5"/>
          <p:cNvPicPr>
            <a:picLocks noChangeAspect="1"/>
          </p:cNvPicPr>
          <p:nvPr/>
        </p:nvPicPr>
        <p:blipFill rotWithShape="1">
          <a:blip r:embed="rId5"/>
          <a:srcRect l="19099"/>
          <a:stretch/>
        </p:blipFill>
        <p:spPr>
          <a:xfrm>
            <a:off x="174171" y="4034970"/>
            <a:ext cx="3468915" cy="2412221"/>
          </a:xfrm>
          <a:prstGeom prst="rect">
            <a:avLst/>
          </a:prstGeom>
        </p:spPr>
      </p:pic>
      <p:pic>
        <p:nvPicPr>
          <p:cNvPr id="7" name="Imagen 6"/>
          <p:cNvPicPr>
            <a:picLocks noChangeAspect="1"/>
          </p:cNvPicPr>
          <p:nvPr/>
        </p:nvPicPr>
        <p:blipFill>
          <a:blip r:embed="rId6"/>
          <a:stretch>
            <a:fillRect/>
          </a:stretch>
        </p:blipFill>
        <p:spPr>
          <a:xfrm>
            <a:off x="4159116" y="3218186"/>
            <a:ext cx="3383662" cy="627258"/>
          </a:xfrm>
          <a:prstGeom prst="rect">
            <a:avLst/>
          </a:prstGeom>
        </p:spPr>
      </p:pic>
      <p:pic>
        <p:nvPicPr>
          <p:cNvPr id="8" name="Imagen 7"/>
          <p:cNvPicPr>
            <a:picLocks noChangeAspect="1"/>
          </p:cNvPicPr>
          <p:nvPr/>
        </p:nvPicPr>
        <p:blipFill>
          <a:blip r:embed="rId7"/>
          <a:stretch>
            <a:fillRect/>
          </a:stretch>
        </p:blipFill>
        <p:spPr>
          <a:xfrm>
            <a:off x="4423526" y="4034971"/>
            <a:ext cx="3119252" cy="2412221"/>
          </a:xfrm>
          <a:prstGeom prst="rect">
            <a:avLst/>
          </a:prstGeom>
        </p:spPr>
      </p:pic>
      <p:pic>
        <p:nvPicPr>
          <p:cNvPr id="9" name="Imagen 8"/>
          <p:cNvPicPr>
            <a:picLocks noChangeAspect="1"/>
          </p:cNvPicPr>
          <p:nvPr/>
        </p:nvPicPr>
        <p:blipFill>
          <a:blip r:embed="rId8"/>
          <a:stretch>
            <a:fillRect/>
          </a:stretch>
        </p:blipFill>
        <p:spPr>
          <a:xfrm>
            <a:off x="7823209" y="3228564"/>
            <a:ext cx="4294587" cy="806407"/>
          </a:xfrm>
          <a:prstGeom prst="rect">
            <a:avLst/>
          </a:prstGeom>
        </p:spPr>
      </p:pic>
      <p:pic>
        <p:nvPicPr>
          <p:cNvPr id="10" name="Imagen 9"/>
          <p:cNvPicPr>
            <a:picLocks noChangeAspect="1"/>
          </p:cNvPicPr>
          <p:nvPr/>
        </p:nvPicPr>
        <p:blipFill>
          <a:blip r:embed="rId9"/>
          <a:stretch>
            <a:fillRect/>
          </a:stretch>
        </p:blipFill>
        <p:spPr>
          <a:xfrm>
            <a:off x="8147198" y="4452937"/>
            <a:ext cx="3447868" cy="1928291"/>
          </a:xfrm>
          <a:prstGeom prst="rect">
            <a:avLst/>
          </a:prstGeom>
        </p:spPr>
      </p:pic>
    </p:spTree>
    <p:extLst>
      <p:ext uri="{BB962C8B-B14F-4D97-AF65-F5344CB8AC3E}">
        <p14:creationId xmlns:p14="http://schemas.microsoft.com/office/powerpoint/2010/main" val="427357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 calcmode="lin" valueType="num">
                                      <p:cBhvr additive="base">
                                        <p:cTn id="2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7"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00"/>
                                        <p:tgtEl>
                                          <p:spTgt spid="9"/>
                                        </p:tgtEl>
                                      </p:cBhvr>
                                    </p:animEffect>
                                    <p:anim calcmode="lin" valueType="num">
                                      <p:cBhvr>
                                        <p:cTn id="54" dur="1000" fill="hold"/>
                                        <p:tgtEl>
                                          <p:spTgt spid="9"/>
                                        </p:tgtEl>
                                        <p:attrNameLst>
                                          <p:attrName>ppt_x</p:attrName>
                                        </p:attrNameLst>
                                      </p:cBhvr>
                                      <p:tavLst>
                                        <p:tav tm="0">
                                          <p:val>
                                            <p:strVal val="#ppt_x"/>
                                          </p:val>
                                        </p:tav>
                                        <p:tav tm="100000">
                                          <p:val>
                                            <p:strVal val="#ppt_x"/>
                                          </p:val>
                                        </p:tav>
                                      </p:tavLst>
                                    </p:anim>
                                    <p:anim calcmode="lin" valueType="num">
                                      <p:cBhvr>
                                        <p:cTn id="55" dur="1000" fill="hold"/>
                                        <p:tgtEl>
                                          <p:spTgt spid="9"/>
                                        </p:tgtEl>
                                        <p:attrNameLst>
                                          <p:attrName>ppt_y</p:attrName>
                                        </p:attrNameLst>
                                      </p:cBhvr>
                                      <p:tavLst>
                                        <p:tav tm="0">
                                          <p:val>
                                            <p:strVal val="#ppt_y-.1"/>
                                          </p:val>
                                        </p:tav>
                                        <p:tav tm="100000">
                                          <p:val>
                                            <p:strVal val="#ppt_y"/>
                                          </p:val>
                                        </p:tav>
                                      </p:tavLst>
                                    </p:anim>
                                  </p:childTnLst>
                                </p:cTn>
                              </p:par>
                              <p:par>
                                <p:cTn id="56" presetID="47" presetClass="entr" presetSubtype="0" fill="hold"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1000"/>
                                        <p:tgtEl>
                                          <p:spTgt spid="10"/>
                                        </p:tgtEl>
                                      </p:cBhvr>
                                    </p:animEffect>
                                    <p:anim calcmode="lin" valueType="num">
                                      <p:cBhvr>
                                        <p:cTn id="59" dur="1000" fill="hold"/>
                                        <p:tgtEl>
                                          <p:spTgt spid="10"/>
                                        </p:tgtEl>
                                        <p:attrNameLst>
                                          <p:attrName>ppt_x</p:attrName>
                                        </p:attrNameLst>
                                      </p:cBhvr>
                                      <p:tavLst>
                                        <p:tav tm="0">
                                          <p:val>
                                            <p:strVal val="#ppt_x"/>
                                          </p:val>
                                        </p:tav>
                                        <p:tav tm="100000">
                                          <p:val>
                                            <p:strVal val="#ppt_x"/>
                                          </p:val>
                                        </p:tav>
                                      </p:tavLst>
                                    </p:anim>
                                    <p:anim calcmode="lin" valueType="num">
                                      <p:cBhvr>
                                        <p:cTn id="6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a:t>Representación gráficamente de una función </a:t>
            </a:r>
            <a:r>
              <a:rPr lang="es-MX" dirty="0" smtClean="0"/>
              <a:t/>
            </a:r>
            <a:br>
              <a:rPr lang="es-MX" dirty="0" smtClean="0"/>
            </a:br>
            <a:r>
              <a:rPr lang="es-CO" sz="2700" dirty="0">
                <a:hlinkClick r:id="rId2"/>
              </a:rPr>
              <a:t>https://www.youtube.com/watch?v=AeOQdKP9h9w</a:t>
            </a:r>
            <a:r>
              <a:rPr lang="es-MX" dirty="0" smtClean="0"/>
              <a:t/>
            </a:r>
            <a:br>
              <a:rPr lang="es-MX" dirty="0" smtClean="0"/>
            </a:br>
            <a:r>
              <a:rPr lang="es-CO" sz="2200" dirty="0" smtClean="0">
                <a:hlinkClick r:id="rId3"/>
              </a:rPr>
              <a:t>https</a:t>
            </a:r>
            <a:r>
              <a:rPr lang="es-CO" sz="2200" dirty="0">
                <a:hlinkClick r:id="rId3"/>
              </a:rPr>
              <a:t>://www.youtube.com/watch?v=-</a:t>
            </a:r>
            <a:r>
              <a:rPr lang="es-CO" sz="2200" dirty="0" smtClean="0">
                <a:hlinkClick r:id="rId3"/>
              </a:rPr>
              <a:t>UMDH9-dVxg</a:t>
            </a:r>
            <a:endParaRPr lang="es-CO" sz="2200" dirty="0"/>
          </a:p>
        </p:txBody>
      </p:sp>
      <p:sp>
        <p:nvSpPr>
          <p:cNvPr id="4" name="Marcador de contenido 3"/>
          <p:cNvSpPr>
            <a:spLocks noGrp="1"/>
          </p:cNvSpPr>
          <p:nvPr>
            <p:ph idx="1"/>
          </p:nvPr>
        </p:nvSpPr>
        <p:spPr>
          <a:xfrm>
            <a:off x="434340" y="2503217"/>
            <a:ext cx="10995659" cy="1020897"/>
          </a:xfrm>
        </p:spPr>
        <p:txBody>
          <a:bodyPr>
            <a:normAutofit/>
          </a:bodyPr>
          <a:lstStyle/>
          <a:p>
            <a:pPr marL="0" lvl="0" indent="0">
              <a:buNone/>
            </a:pPr>
            <a:r>
              <a:rPr lang="es-CO" b="1" dirty="0" smtClean="0"/>
              <a:t>Hallar crecimiento y decrecimiento</a:t>
            </a:r>
          </a:p>
          <a:p>
            <a:pPr lvl="0"/>
            <a:r>
              <a:rPr lang="es-MX" dirty="0" smtClean="0"/>
              <a:t>Se halla la pendiente de la tangente mediante la primera derivada</a:t>
            </a:r>
          </a:p>
          <a:p>
            <a:pPr lvl="0"/>
            <a:endParaRPr lang="es-MX" b="1" dirty="0" smtClean="0"/>
          </a:p>
          <a:p>
            <a:pPr lvl="0"/>
            <a:endParaRPr lang="es-MX" b="1" dirty="0"/>
          </a:p>
        </p:txBody>
      </p:sp>
      <p:pic>
        <p:nvPicPr>
          <p:cNvPr id="3" name="Imagen 2"/>
          <p:cNvPicPr>
            <a:picLocks noChangeAspect="1"/>
          </p:cNvPicPr>
          <p:nvPr/>
        </p:nvPicPr>
        <p:blipFill>
          <a:blip r:embed="rId4"/>
          <a:stretch>
            <a:fillRect/>
          </a:stretch>
        </p:blipFill>
        <p:spPr>
          <a:xfrm>
            <a:off x="1232017" y="4601028"/>
            <a:ext cx="4478430" cy="998569"/>
          </a:xfrm>
          <a:prstGeom prst="rect">
            <a:avLst/>
          </a:prstGeom>
        </p:spPr>
      </p:pic>
      <p:pic>
        <p:nvPicPr>
          <p:cNvPr id="11" name="Imagen 10"/>
          <p:cNvPicPr>
            <a:picLocks noChangeAspect="1"/>
          </p:cNvPicPr>
          <p:nvPr/>
        </p:nvPicPr>
        <p:blipFill>
          <a:blip r:embed="rId5"/>
          <a:stretch>
            <a:fillRect/>
          </a:stretch>
        </p:blipFill>
        <p:spPr>
          <a:xfrm>
            <a:off x="6435497" y="3869600"/>
            <a:ext cx="4261532" cy="2510670"/>
          </a:xfrm>
          <a:prstGeom prst="rect">
            <a:avLst/>
          </a:prstGeom>
        </p:spPr>
      </p:pic>
    </p:spTree>
    <p:extLst>
      <p:ext uri="{BB962C8B-B14F-4D97-AF65-F5344CB8AC3E}">
        <p14:creationId xmlns:p14="http://schemas.microsoft.com/office/powerpoint/2010/main" val="304480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1000"/>
                                        <p:tgtEl>
                                          <p:spTgt spid="4">
                                            <p:txEl>
                                              <p:pRg st="1" end="1"/>
                                            </p:txEl>
                                          </p:spTgt>
                                        </p:tgtEl>
                                      </p:cBhvr>
                                    </p:animEffect>
                                    <p:anim calcmode="lin" valueType="num">
                                      <p:cBhvr>
                                        <p:cTn id="1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a:t>Representación gráficamente de una función </a:t>
            </a:r>
            <a:r>
              <a:rPr lang="es-MX" dirty="0" smtClean="0"/>
              <a:t/>
            </a:r>
            <a:br>
              <a:rPr lang="es-MX" dirty="0" smtClean="0"/>
            </a:br>
            <a:r>
              <a:rPr lang="es-CO" sz="2700" dirty="0">
                <a:hlinkClick r:id="rId2"/>
              </a:rPr>
              <a:t>https://www.youtube.com/watch?v=AeOQdKP9h9w</a:t>
            </a:r>
            <a:r>
              <a:rPr lang="es-MX" dirty="0" smtClean="0"/>
              <a:t/>
            </a:r>
            <a:br>
              <a:rPr lang="es-MX" dirty="0" smtClean="0"/>
            </a:br>
            <a:r>
              <a:rPr lang="es-CO" sz="2200" dirty="0" smtClean="0">
                <a:hlinkClick r:id="rId3"/>
              </a:rPr>
              <a:t>https</a:t>
            </a:r>
            <a:r>
              <a:rPr lang="es-CO" sz="2200" dirty="0">
                <a:hlinkClick r:id="rId3"/>
              </a:rPr>
              <a:t>://www.youtube.com/watch?v=-</a:t>
            </a:r>
            <a:r>
              <a:rPr lang="es-CO" sz="2200" dirty="0" smtClean="0">
                <a:hlinkClick r:id="rId3"/>
              </a:rPr>
              <a:t>UMDH9-dVxg</a:t>
            </a:r>
            <a:endParaRPr lang="es-CO" sz="2200" dirty="0"/>
          </a:p>
        </p:txBody>
      </p:sp>
      <p:sp>
        <p:nvSpPr>
          <p:cNvPr id="4" name="Marcador de contenido 3"/>
          <p:cNvSpPr>
            <a:spLocks noGrp="1"/>
          </p:cNvSpPr>
          <p:nvPr>
            <p:ph idx="1"/>
          </p:nvPr>
        </p:nvSpPr>
        <p:spPr>
          <a:xfrm>
            <a:off x="434341" y="2192203"/>
            <a:ext cx="11264173" cy="1023754"/>
          </a:xfrm>
        </p:spPr>
        <p:txBody>
          <a:bodyPr>
            <a:normAutofit fontScale="70000" lnSpcReduction="20000"/>
          </a:bodyPr>
          <a:lstStyle/>
          <a:p>
            <a:pPr marL="0" lvl="0" indent="0" algn="just">
              <a:buNone/>
            </a:pPr>
            <a:r>
              <a:rPr lang="es-CO" sz="3800" b="1" dirty="0" smtClean="0"/>
              <a:t>Hallar máximos y mínimos relativos</a:t>
            </a:r>
          </a:p>
          <a:p>
            <a:pPr marL="0" lvl="0" indent="0" algn="just">
              <a:buNone/>
            </a:pPr>
            <a:r>
              <a:rPr lang="es-MX" sz="3200" dirty="0"/>
              <a:t>Los extremos relativos de una función f son los valores más grandes (máximos) o más pequeños (mínimos) de una región del dominio</a:t>
            </a:r>
            <a:r>
              <a:rPr lang="es-MX" sz="3200" dirty="0" smtClean="0"/>
              <a:t>.</a:t>
            </a:r>
            <a:endParaRPr lang="es-MX" sz="3200" dirty="0"/>
          </a:p>
          <a:p>
            <a:pPr marL="0" lvl="0" indent="0" algn="just">
              <a:buNone/>
            </a:pPr>
            <a:endParaRPr lang="es-MX" sz="3800" dirty="0"/>
          </a:p>
          <a:p>
            <a:pPr marL="0" lvl="0" indent="0" algn="just">
              <a:buNone/>
            </a:pPr>
            <a:endParaRPr lang="es-MX" sz="3800" dirty="0"/>
          </a:p>
          <a:p>
            <a:pPr lvl="0"/>
            <a:endParaRPr lang="es-MX" b="1" dirty="0"/>
          </a:p>
        </p:txBody>
      </p:sp>
      <p:sp>
        <p:nvSpPr>
          <p:cNvPr id="6" name="Marcador de contenido 3"/>
          <p:cNvSpPr txBox="1">
            <a:spLocks/>
          </p:cNvSpPr>
          <p:nvPr/>
        </p:nvSpPr>
        <p:spPr>
          <a:xfrm>
            <a:off x="434341" y="3316697"/>
            <a:ext cx="5966459" cy="685164"/>
          </a:xfrm>
          <a:prstGeom prst="rect">
            <a:avLst/>
          </a:prstGeom>
        </p:spPr>
        <p:txBody>
          <a:bodyPr vert="horz" lIns="91440" tIns="45720" rIns="91440" bIns="45720" rtlCol="0">
            <a:normAutofit fontScale="55000" lnSpcReduction="2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just">
              <a:buFont typeface="Arial" pitchFamily="34" charset="0"/>
              <a:buNone/>
            </a:pPr>
            <a:r>
              <a:rPr lang="es-CO" sz="3800" b="1" dirty="0" smtClean="0"/>
              <a:t>Hallar máximos relativos</a:t>
            </a:r>
          </a:p>
          <a:p>
            <a:pPr marL="0" indent="0" algn="just">
              <a:buFont typeface="Arial" pitchFamily="34" charset="0"/>
              <a:buNone/>
            </a:pPr>
            <a:r>
              <a:rPr lang="es-MX" sz="3100" dirty="0" smtClean="0"/>
              <a:t>Sean f y f ’ derivables en M. Entonces M es máximo relativo de f si:</a:t>
            </a:r>
          </a:p>
          <a:p>
            <a:pPr marL="0" indent="0" algn="just">
              <a:buFont typeface="Arial" pitchFamily="34" charset="0"/>
              <a:buNone/>
            </a:pPr>
            <a:endParaRPr lang="es-MX" sz="3100" dirty="0" smtClean="0"/>
          </a:p>
          <a:p>
            <a:pPr marL="0" indent="0" algn="just">
              <a:buFont typeface="Arial" pitchFamily="34" charset="0"/>
              <a:buNone/>
            </a:pPr>
            <a:endParaRPr lang="es-MX" sz="3100" dirty="0" smtClean="0"/>
          </a:p>
          <a:p>
            <a:pPr marL="0" indent="0" algn="just">
              <a:buFont typeface="Arial" pitchFamily="34" charset="0"/>
              <a:buNone/>
            </a:pPr>
            <a:endParaRPr lang="es-MX" sz="3800" dirty="0" smtClean="0"/>
          </a:p>
          <a:p>
            <a:pPr marL="0" indent="0" algn="just">
              <a:buFont typeface="Arial" pitchFamily="34" charset="0"/>
              <a:buNone/>
            </a:pPr>
            <a:endParaRPr lang="es-MX" sz="3800" dirty="0" smtClean="0"/>
          </a:p>
          <a:p>
            <a:pPr marL="0" indent="0" algn="just">
              <a:buFont typeface="Arial" pitchFamily="34" charset="0"/>
              <a:buNone/>
            </a:pPr>
            <a:endParaRPr lang="es-MX" sz="3800" dirty="0" smtClean="0"/>
          </a:p>
          <a:p>
            <a:pPr marL="0" indent="0" algn="just">
              <a:buFont typeface="Arial" pitchFamily="34" charset="0"/>
              <a:buNone/>
            </a:pPr>
            <a:endParaRPr lang="es-MX" sz="3800" dirty="0" smtClean="0"/>
          </a:p>
          <a:p>
            <a:pPr marL="0" indent="0" algn="just">
              <a:buFont typeface="Arial" pitchFamily="34" charset="0"/>
              <a:buNone/>
            </a:pPr>
            <a:endParaRPr lang="es-MX" sz="3800" dirty="0" smtClean="0"/>
          </a:p>
          <a:p>
            <a:endParaRPr lang="es-MX" b="1" dirty="0"/>
          </a:p>
        </p:txBody>
      </p:sp>
      <p:pic>
        <p:nvPicPr>
          <p:cNvPr id="5" name="Imagen 4"/>
          <p:cNvPicPr>
            <a:picLocks noChangeAspect="1"/>
          </p:cNvPicPr>
          <p:nvPr/>
        </p:nvPicPr>
        <p:blipFill>
          <a:blip r:embed="rId4"/>
          <a:stretch>
            <a:fillRect/>
          </a:stretch>
        </p:blipFill>
        <p:spPr>
          <a:xfrm>
            <a:off x="1253149" y="4001861"/>
            <a:ext cx="3209925" cy="533400"/>
          </a:xfrm>
          <a:prstGeom prst="rect">
            <a:avLst/>
          </a:prstGeom>
        </p:spPr>
      </p:pic>
      <p:sp>
        <p:nvSpPr>
          <p:cNvPr id="8" name="Marcador de contenido 3"/>
          <p:cNvSpPr txBox="1">
            <a:spLocks/>
          </p:cNvSpPr>
          <p:nvPr/>
        </p:nvSpPr>
        <p:spPr>
          <a:xfrm>
            <a:off x="434341" y="5103180"/>
            <a:ext cx="5892640" cy="743828"/>
          </a:xfrm>
          <a:prstGeom prst="rect">
            <a:avLst/>
          </a:prstGeom>
        </p:spPr>
        <p:txBody>
          <a:bodyPr vert="horz" lIns="91440" tIns="45720" rIns="91440" bIns="45720" rtlCol="0">
            <a:normAutofit fontScale="47500" lnSpcReduction="2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just">
              <a:buFont typeface="Arial" pitchFamily="34" charset="0"/>
              <a:buNone/>
            </a:pPr>
            <a:r>
              <a:rPr lang="es-CO" sz="3800" b="1" dirty="0" smtClean="0"/>
              <a:t>Hallar mínimos relativos</a:t>
            </a:r>
          </a:p>
          <a:p>
            <a:pPr marL="0" indent="0" algn="just">
              <a:buFont typeface="Arial" pitchFamily="34" charset="0"/>
              <a:buNone/>
            </a:pPr>
            <a:r>
              <a:rPr lang="es-MX" sz="3100" dirty="0" smtClean="0"/>
              <a:t>Sean f y f ’ derivables en m. Entonces M es máximo relativo de f si:</a:t>
            </a:r>
          </a:p>
          <a:p>
            <a:pPr marL="0" indent="0" algn="just">
              <a:buFont typeface="Arial" pitchFamily="34" charset="0"/>
              <a:buNone/>
            </a:pPr>
            <a:endParaRPr lang="es-MX" sz="3100" dirty="0" smtClean="0"/>
          </a:p>
          <a:p>
            <a:pPr marL="0" indent="0" algn="just">
              <a:buFont typeface="Arial" pitchFamily="34" charset="0"/>
              <a:buNone/>
            </a:pPr>
            <a:endParaRPr lang="es-MX" sz="3100" dirty="0" smtClean="0"/>
          </a:p>
          <a:p>
            <a:pPr marL="0" indent="0" algn="just">
              <a:buFont typeface="Arial" pitchFamily="34" charset="0"/>
              <a:buNone/>
            </a:pPr>
            <a:endParaRPr lang="es-MX" sz="3800" dirty="0" smtClean="0"/>
          </a:p>
          <a:p>
            <a:pPr marL="0" indent="0" algn="just">
              <a:buFont typeface="Arial" pitchFamily="34" charset="0"/>
              <a:buNone/>
            </a:pPr>
            <a:endParaRPr lang="es-MX" sz="3800" dirty="0" smtClean="0"/>
          </a:p>
          <a:p>
            <a:pPr marL="0" indent="0" algn="just">
              <a:buFont typeface="Arial" pitchFamily="34" charset="0"/>
              <a:buNone/>
            </a:pPr>
            <a:endParaRPr lang="es-MX" sz="3800" dirty="0" smtClean="0"/>
          </a:p>
          <a:p>
            <a:pPr marL="0" indent="0" algn="just">
              <a:buFont typeface="Arial" pitchFamily="34" charset="0"/>
              <a:buNone/>
            </a:pPr>
            <a:endParaRPr lang="es-MX" sz="3800" dirty="0" smtClean="0"/>
          </a:p>
          <a:p>
            <a:pPr marL="0" indent="0" algn="just">
              <a:buFont typeface="Arial" pitchFamily="34" charset="0"/>
              <a:buNone/>
            </a:pPr>
            <a:endParaRPr lang="es-MX" sz="3800" dirty="0" smtClean="0"/>
          </a:p>
          <a:p>
            <a:endParaRPr lang="es-MX" b="1" dirty="0"/>
          </a:p>
        </p:txBody>
      </p:sp>
      <p:pic>
        <p:nvPicPr>
          <p:cNvPr id="7" name="Imagen 6"/>
          <p:cNvPicPr>
            <a:picLocks noChangeAspect="1"/>
          </p:cNvPicPr>
          <p:nvPr/>
        </p:nvPicPr>
        <p:blipFill>
          <a:blip r:embed="rId5"/>
          <a:stretch>
            <a:fillRect/>
          </a:stretch>
        </p:blipFill>
        <p:spPr>
          <a:xfrm>
            <a:off x="1391261" y="5648826"/>
            <a:ext cx="2933700" cy="447675"/>
          </a:xfrm>
          <a:prstGeom prst="rect">
            <a:avLst/>
          </a:prstGeom>
        </p:spPr>
      </p:pic>
      <p:pic>
        <p:nvPicPr>
          <p:cNvPr id="2050" name="Picture 2" descr="maximo y minimo relativo y absoluto | Profe Fil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6981" y="3387454"/>
            <a:ext cx="5715000"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15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1000"/>
                                        <p:tgtEl>
                                          <p:spTgt spid="4">
                                            <p:txEl>
                                              <p:pRg st="1" end="1"/>
                                            </p:txEl>
                                          </p:spTgt>
                                        </p:tgtEl>
                                      </p:cBhvr>
                                    </p:animEffect>
                                    <p:anim calcmode="lin" valueType="num">
                                      <p:cBhvr>
                                        <p:cTn id="1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animEffect transition="in" filter="fade">
                                      <p:cBhvr>
                                        <p:cTn id="25" dur="1000"/>
                                        <p:tgtEl>
                                          <p:spTgt spid="2050"/>
                                        </p:tgtEl>
                                      </p:cBhvr>
                                    </p:animEffect>
                                    <p:anim calcmode="lin" valueType="num">
                                      <p:cBhvr>
                                        <p:cTn id="26" dur="1000" fill="hold"/>
                                        <p:tgtEl>
                                          <p:spTgt spid="2050"/>
                                        </p:tgtEl>
                                        <p:attrNameLst>
                                          <p:attrName>ppt_x</p:attrName>
                                        </p:attrNameLst>
                                      </p:cBhvr>
                                      <p:tavLst>
                                        <p:tav tm="0">
                                          <p:val>
                                            <p:strVal val="#ppt_x"/>
                                          </p:val>
                                        </p:tav>
                                        <p:tav tm="100000">
                                          <p:val>
                                            <p:strVal val="#ppt_x"/>
                                          </p:val>
                                        </p:tav>
                                      </p:tavLst>
                                    </p:anim>
                                    <p:anim calcmode="lin" valueType="num">
                                      <p:cBhvr>
                                        <p:cTn id="27"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ppt_x"/>
                                          </p:val>
                                        </p:tav>
                                        <p:tav tm="100000">
                                          <p:val>
                                            <p:strVal val="#ppt_x"/>
                                          </p:val>
                                        </p:tav>
                                      </p:tavLst>
                                    </p:anim>
                                    <p:anim calcmode="lin" valueType="num">
                                      <p:cBhvr additive="base">
                                        <p:cTn id="4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a:t>Representación gráficamente de una función </a:t>
            </a:r>
            <a:r>
              <a:rPr lang="es-MX" dirty="0" smtClean="0"/>
              <a:t/>
            </a:r>
            <a:br>
              <a:rPr lang="es-MX" dirty="0" smtClean="0"/>
            </a:br>
            <a:r>
              <a:rPr lang="es-CO" sz="2400" dirty="0">
                <a:hlinkClick r:id="rId2"/>
              </a:rPr>
              <a:t>https://www.youtube.com/watch?v=CNXjDWfR_os</a:t>
            </a:r>
            <a:endParaRPr lang="es-CO" sz="2200" dirty="0"/>
          </a:p>
        </p:txBody>
      </p:sp>
      <p:sp>
        <p:nvSpPr>
          <p:cNvPr id="4" name="Marcador de contenido 3"/>
          <p:cNvSpPr>
            <a:spLocks noGrp="1"/>
          </p:cNvSpPr>
          <p:nvPr>
            <p:ph idx="1"/>
          </p:nvPr>
        </p:nvSpPr>
        <p:spPr>
          <a:xfrm>
            <a:off x="434341" y="2503217"/>
            <a:ext cx="5661660" cy="3877053"/>
          </a:xfrm>
        </p:spPr>
        <p:txBody>
          <a:bodyPr>
            <a:normAutofit fontScale="70000" lnSpcReduction="20000"/>
          </a:bodyPr>
          <a:lstStyle/>
          <a:p>
            <a:pPr marL="0" lvl="0" indent="0" algn="just">
              <a:buNone/>
            </a:pPr>
            <a:r>
              <a:rPr lang="es-CO" sz="3800" b="1" dirty="0" smtClean="0"/>
              <a:t>Hallar concavidad, Convexidad y puntos de inflexión</a:t>
            </a:r>
          </a:p>
          <a:p>
            <a:pPr marL="0" lvl="0" indent="0" algn="just">
              <a:buNone/>
            </a:pPr>
            <a:endParaRPr lang="es-CO" sz="3800" b="1" dirty="0" smtClean="0"/>
          </a:p>
          <a:p>
            <a:pPr marL="0" lvl="0" indent="0" algn="just">
              <a:buNone/>
            </a:pPr>
            <a:r>
              <a:rPr lang="es-MX" sz="3800" dirty="0" smtClean="0"/>
              <a:t>Si </a:t>
            </a:r>
            <a:r>
              <a:rPr lang="es-MX" sz="3800" dirty="0"/>
              <a:t>f y f' son derivables en a, la función es</a:t>
            </a:r>
            <a:r>
              <a:rPr lang="es-MX" sz="3800" dirty="0" smtClean="0"/>
              <a:t>:</a:t>
            </a:r>
          </a:p>
          <a:p>
            <a:pPr marL="0" lvl="0" indent="0" algn="just">
              <a:buNone/>
            </a:pPr>
            <a:r>
              <a:rPr lang="es-MX" sz="3300" b="1" dirty="0" smtClean="0"/>
              <a:t>	Cóncava</a:t>
            </a:r>
            <a:endParaRPr lang="es-MX" sz="3300" b="1" dirty="0"/>
          </a:p>
          <a:p>
            <a:pPr marL="0" lvl="0" indent="0" algn="just">
              <a:buNone/>
            </a:pPr>
            <a:r>
              <a:rPr lang="es-MX" sz="3300" b="1" dirty="0"/>
              <a:t> </a:t>
            </a:r>
            <a:r>
              <a:rPr lang="es-MX" sz="3300" b="1" dirty="0" smtClean="0"/>
              <a:t>	</a:t>
            </a:r>
            <a:r>
              <a:rPr lang="es-MX" sz="3300" dirty="0" smtClean="0"/>
              <a:t>Si </a:t>
            </a:r>
            <a:r>
              <a:rPr lang="es-MX" sz="3300" dirty="0"/>
              <a:t>f''(a)&lt; </a:t>
            </a:r>
            <a:r>
              <a:rPr lang="es-MX" sz="3300" dirty="0" smtClean="0"/>
              <a:t>0</a:t>
            </a:r>
          </a:p>
          <a:p>
            <a:pPr marL="0" lvl="0" indent="0" algn="just">
              <a:buNone/>
            </a:pPr>
            <a:endParaRPr lang="es-MX" sz="3300" b="1" dirty="0" smtClean="0"/>
          </a:p>
          <a:p>
            <a:pPr marL="0" lvl="0" indent="0" algn="just">
              <a:buNone/>
            </a:pPr>
            <a:r>
              <a:rPr lang="es-MX" sz="3300" b="1" dirty="0" smtClean="0"/>
              <a:t>	Convexa</a:t>
            </a:r>
            <a:endParaRPr lang="es-MX" sz="3300" b="1" dirty="0"/>
          </a:p>
          <a:p>
            <a:pPr marL="0" lvl="0" indent="0" algn="just">
              <a:buNone/>
            </a:pPr>
            <a:r>
              <a:rPr lang="es-MX" sz="3300" dirty="0" smtClean="0"/>
              <a:t>	Si </a:t>
            </a:r>
            <a:r>
              <a:rPr lang="es-MX" sz="3300" dirty="0"/>
              <a:t>f''(a)&gt; 0</a:t>
            </a:r>
            <a:endParaRPr lang="es-CO" sz="3300" dirty="0" smtClean="0"/>
          </a:p>
          <a:p>
            <a:pPr lvl="0"/>
            <a:endParaRPr lang="es-MX" b="1" dirty="0"/>
          </a:p>
        </p:txBody>
      </p:sp>
      <p:pic>
        <p:nvPicPr>
          <p:cNvPr id="1044" name="Picture 20" descr="Que es cóncavo y que es convexo? +Shurhinjenieros +Semi-serio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661" y="3217780"/>
            <a:ext cx="4876800" cy="2447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17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1000"/>
                                        <p:tgtEl>
                                          <p:spTgt spid="4">
                                            <p:txEl>
                                              <p:pRg st="2" end="2"/>
                                            </p:txEl>
                                          </p:spTgt>
                                        </p:tgtEl>
                                      </p:cBhvr>
                                    </p:animEffect>
                                    <p:anim calcmode="lin" valueType="num">
                                      <p:cBhvr>
                                        <p:cTn id="1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1000"/>
                                        <p:tgtEl>
                                          <p:spTgt spid="4">
                                            <p:txEl>
                                              <p:pRg st="3" end="3"/>
                                            </p:txEl>
                                          </p:spTgt>
                                        </p:tgtEl>
                                      </p:cBhvr>
                                    </p:animEffect>
                                    <p:anim calcmode="lin" valueType="num">
                                      <p:cBhvr>
                                        <p:cTn id="2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1000"/>
                                        <p:tgtEl>
                                          <p:spTgt spid="4">
                                            <p:txEl>
                                              <p:pRg st="4" end="4"/>
                                            </p:txEl>
                                          </p:spTgt>
                                        </p:tgtEl>
                                      </p:cBhvr>
                                    </p:animEffect>
                                    <p:anim calcmode="lin" valueType="num">
                                      <p:cBhvr>
                                        <p:cTn id="3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fade">
                                      <p:cBhvr>
                                        <p:cTn id="39" dur="1000"/>
                                        <p:tgtEl>
                                          <p:spTgt spid="4">
                                            <p:txEl>
                                              <p:pRg st="6" end="6"/>
                                            </p:txEl>
                                          </p:spTgt>
                                        </p:tgtEl>
                                      </p:cBhvr>
                                    </p:animEffect>
                                    <p:anim calcmode="lin" valueType="num">
                                      <p:cBhvr>
                                        <p:cTn id="4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
                                            <p:txEl>
                                              <p:pRg st="7" end="7"/>
                                            </p:txEl>
                                          </p:spTgt>
                                        </p:tgtEl>
                                        <p:attrNameLst>
                                          <p:attrName>style.visibility</p:attrName>
                                        </p:attrNameLst>
                                      </p:cBhvr>
                                      <p:to>
                                        <p:strVal val="visible"/>
                                      </p:to>
                                    </p:set>
                                    <p:animEffect transition="in" filter="fade">
                                      <p:cBhvr>
                                        <p:cTn id="46" dur="1000"/>
                                        <p:tgtEl>
                                          <p:spTgt spid="4">
                                            <p:txEl>
                                              <p:pRg st="7" end="7"/>
                                            </p:txEl>
                                          </p:spTgt>
                                        </p:tgtEl>
                                      </p:cBhvr>
                                    </p:animEffect>
                                    <p:anim calcmode="lin" valueType="num">
                                      <p:cBhvr>
                                        <p:cTn id="47"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044"/>
                                        </p:tgtEl>
                                        <p:attrNameLst>
                                          <p:attrName>style.visibility</p:attrName>
                                        </p:attrNameLst>
                                      </p:cBhvr>
                                      <p:to>
                                        <p:strVal val="visible"/>
                                      </p:to>
                                    </p:set>
                                    <p:animEffect transition="in" filter="fade">
                                      <p:cBhvr>
                                        <p:cTn id="51" dur="1000"/>
                                        <p:tgtEl>
                                          <p:spTgt spid="1044"/>
                                        </p:tgtEl>
                                      </p:cBhvr>
                                    </p:animEffect>
                                    <p:anim calcmode="lin" valueType="num">
                                      <p:cBhvr>
                                        <p:cTn id="52" dur="1000" fill="hold"/>
                                        <p:tgtEl>
                                          <p:spTgt spid="1044"/>
                                        </p:tgtEl>
                                        <p:attrNameLst>
                                          <p:attrName>ppt_x</p:attrName>
                                        </p:attrNameLst>
                                      </p:cBhvr>
                                      <p:tavLst>
                                        <p:tav tm="0">
                                          <p:val>
                                            <p:strVal val="#ppt_x"/>
                                          </p:val>
                                        </p:tav>
                                        <p:tav tm="100000">
                                          <p:val>
                                            <p:strVal val="#ppt_x"/>
                                          </p:val>
                                        </p:tav>
                                      </p:tavLst>
                                    </p:anim>
                                    <p:anim calcmode="lin" valueType="num">
                                      <p:cBhvr>
                                        <p:cTn id="53" dur="1000" fill="hold"/>
                                        <p:tgtEl>
                                          <p:spTgt spid="10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dirty="0"/>
              <a:t>¿Para qué sirve todo esto</a:t>
            </a:r>
            <a:r>
              <a:rPr lang="es-CO" b="1" dirty="0" smtClean="0"/>
              <a:t>?</a:t>
            </a:r>
            <a:endParaRPr lang="es-CO" dirty="0"/>
          </a:p>
        </p:txBody>
      </p:sp>
      <p:sp>
        <p:nvSpPr>
          <p:cNvPr id="3" name="Marcador de contenido 2"/>
          <p:cNvSpPr>
            <a:spLocks noGrp="1"/>
          </p:cNvSpPr>
          <p:nvPr>
            <p:ph idx="1"/>
          </p:nvPr>
        </p:nvSpPr>
        <p:spPr>
          <a:xfrm>
            <a:off x="4530435" y="2369127"/>
            <a:ext cx="6899563" cy="2993102"/>
          </a:xfrm>
        </p:spPr>
        <p:txBody>
          <a:bodyPr>
            <a:normAutofit/>
          </a:bodyPr>
          <a:lstStyle/>
          <a:p>
            <a:pPr algn="just"/>
            <a:r>
              <a:rPr lang="es-CO" dirty="0"/>
              <a:t>El Machine Learning se basa muchas veces en el reconocimiento de patrones, los métodos de reconocimiento y de interpretación de patrones que tienen </a:t>
            </a:r>
            <a:r>
              <a:rPr lang="es-CO" b="1" dirty="0"/>
              <a:t>los algoritmos de aprendizaje supervisado y no supervisado suelen con llevar operaciones con funciones matemáticas complejas </a:t>
            </a:r>
            <a:r>
              <a:rPr lang="es-CO" dirty="0"/>
              <a:t>de varias variable que igualmente tienen su raíz en la funciones elementales. Estas son útiles para el análisis de datos.</a:t>
            </a:r>
          </a:p>
          <a:p>
            <a:endParaRPr lang="es-CO" dirty="0"/>
          </a:p>
        </p:txBody>
      </p:sp>
      <p:pic>
        <p:nvPicPr>
          <p:cNvPr id="6146" name="Picture 2" descr="Cara Intelectual Del Emoji, Escribiendo El Mensaje Ilustración de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738" y="2172105"/>
            <a:ext cx="3269673" cy="326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34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80">
                                          <p:stCondLst>
                                            <p:cond delay="0"/>
                                          </p:stCondLst>
                                        </p:cTn>
                                        <p:tgtEl>
                                          <p:spTgt spid="3">
                                            <p:txEl>
                                              <p:pRg st="0" end="0"/>
                                            </p:txEl>
                                          </p:spTgt>
                                        </p:tgtEl>
                                      </p:cBhvr>
                                    </p:animEffect>
                                    <p:anim calcmode="lin" valueType="num">
                                      <p:cBhvr>
                                        <p:cTn id="15"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0" end="0"/>
                                            </p:txEl>
                                          </p:spTgt>
                                        </p:tgtEl>
                                      </p:cBhvr>
                                      <p:to x="100000" y="60000"/>
                                    </p:animScale>
                                    <p:animScale>
                                      <p:cBhvr>
                                        <p:cTn id="21" dur="166" decel="50000">
                                          <p:stCondLst>
                                            <p:cond delay="676"/>
                                          </p:stCondLst>
                                        </p:cTn>
                                        <p:tgtEl>
                                          <p:spTgt spid="3">
                                            <p:txEl>
                                              <p:pRg st="0" end="0"/>
                                            </p:txEl>
                                          </p:spTgt>
                                        </p:tgtEl>
                                      </p:cBhvr>
                                      <p:to x="100000" y="100000"/>
                                    </p:animScale>
                                    <p:animScale>
                                      <p:cBhvr>
                                        <p:cTn id="22" dur="26">
                                          <p:stCondLst>
                                            <p:cond delay="1312"/>
                                          </p:stCondLst>
                                        </p:cTn>
                                        <p:tgtEl>
                                          <p:spTgt spid="3">
                                            <p:txEl>
                                              <p:pRg st="0" end="0"/>
                                            </p:txEl>
                                          </p:spTgt>
                                        </p:tgtEl>
                                      </p:cBhvr>
                                      <p:to x="100000" y="80000"/>
                                    </p:animScale>
                                    <p:animScale>
                                      <p:cBhvr>
                                        <p:cTn id="23" dur="166" decel="50000">
                                          <p:stCondLst>
                                            <p:cond delay="1338"/>
                                          </p:stCondLst>
                                        </p:cTn>
                                        <p:tgtEl>
                                          <p:spTgt spid="3">
                                            <p:txEl>
                                              <p:pRg st="0" end="0"/>
                                            </p:txEl>
                                          </p:spTgt>
                                        </p:tgtEl>
                                      </p:cBhvr>
                                      <p:to x="100000" y="100000"/>
                                    </p:animScale>
                                    <p:animScale>
                                      <p:cBhvr>
                                        <p:cTn id="24" dur="26">
                                          <p:stCondLst>
                                            <p:cond delay="1642"/>
                                          </p:stCondLst>
                                        </p:cTn>
                                        <p:tgtEl>
                                          <p:spTgt spid="3">
                                            <p:txEl>
                                              <p:pRg st="0" end="0"/>
                                            </p:txEl>
                                          </p:spTgt>
                                        </p:tgtEl>
                                      </p:cBhvr>
                                      <p:to x="100000" y="90000"/>
                                    </p:animScale>
                                    <p:animScale>
                                      <p:cBhvr>
                                        <p:cTn id="25" dur="166" decel="50000">
                                          <p:stCondLst>
                                            <p:cond delay="1668"/>
                                          </p:stCondLst>
                                        </p:cTn>
                                        <p:tgtEl>
                                          <p:spTgt spid="3">
                                            <p:txEl>
                                              <p:pRg st="0" end="0"/>
                                            </p:txEl>
                                          </p:spTgt>
                                        </p:tgtEl>
                                      </p:cBhvr>
                                      <p:to x="100000" y="100000"/>
                                    </p:animScale>
                                    <p:animScale>
                                      <p:cBhvr>
                                        <p:cTn id="26" dur="26">
                                          <p:stCondLst>
                                            <p:cond delay="1808"/>
                                          </p:stCondLst>
                                        </p:cTn>
                                        <p:tgtEl>
                                          <p:spTgt spid="3">
                                            <p:txEl>
                                              <p:pRg st="0" end="0"/>
                                            </p:txEl>
                                          </p:spTgt>
                                        </p:tgtEl>
                                      </p:cBhvr>
                                      <p:to x="100000" y="95000"/>
                                    </p:animScale>
                                    <p:animScale>
                                      <p:cBhvr>
                                        <p:cTn id="27" dur="166" decel="50000">
                                          <p:stCondLst>
                                            <p:cond delay="1834"/>
                                          </p:stCondLst>
                                        </p:cTn>
                                        <p:tgtEl>
                                          <p:spTgt spid="3">
                                            <p:txEl>
                                              <p:pRg st="0" end="0"/>
                                            </p:txEl>
                                          </p:spTgt>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6146"/>
                                        </p:tgtEl>
                                        <p:attrNameLst>
                                          <p:attrName>style.visibility</p:attrName>
                                        </p:attrNameLst>
                                      </p:cBhvr>
                                      <p:to>
                                        <p:strVal val="visible"/>
                                      </p:to>
                                    </p:set>
                                    <p:animEffect transition="in" filter="wipe(down)">
                                      <p:cBhvr>
                                        <p:cTn id="30" dur="580">
                                          <p:stCondLst>
                                            <p:cond delay="0"/>
                                          </p:stCondLst>
                                        </p:cTn>
                                        <p:tgtEl>
                                          <p:spTgt spid="6146"/>
                                        </p:tgtEl>
                                      </p:cBhvr>
                                    </p:animEffect>
                                    <p:anim calcmode="lin" valueType="num">
                                      <p:cBhvr>
                                        <p:cTn id="31" dur="1822" tmFilter="0,0; 0.14,0.36; 0.43,0.73; 0.71,0.91; 1.0,1.0">
                                          <p:stCondLst>
                                            <p:cond delay="0"/>
                                          </p:stCondLst>
                                        </p:cTn>
                                        <p:tgtEl>
                                          <p:spTgt spid="6146"/>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6146"/>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6146"/>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6146"/>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6146"/>
                                        </p:tgtEl>
                                        <p:attrNameLst>
                                          <p:attrName>ppt_y</p:attrName>
                                        </p:attrNameLst>
                                      </p:cBhvr>
                                      <p:tavLst>
                                        <p:tav tm="0" fmla="#ppt_y-sin(pi*$)/81">
                                          <p:val>
                                            <p:fltVal val="0"/>
                                          </p:val>
                                        </p:tav>
                                        <p:tav tm="100000">
                                          <p:val>
                                            <p:fltVal val="1"/>
                                          </p:val>
                                        </p:tav>
                                      </p:tavLst>
                                    </p:anim>
                                    <p:animScale>
                                      <p:cBhvr>
                                        <p:cTn id="36" dur="26">
                                          <p:stCondLst>
                                            <p:cond delay="650"/>
                                          </p:stCondLst>
                                        </p:cTn>
                                        <p:tgtEl>
                                          <p:spTgt spid="6146"/>
                                        </p:tgtEl>
                                      </p:cBhvr>
                                      <p:to x="100000" y="60000"/>
                                    </p:animScale>
                                    <p:animScale>
                                      <p:cBhvr>
                                        <p:cTn id="37" dur="166" decel="50000">
                                          <p:stCondLst>
                                            <p:cond delay="676"/>
                                          </p:stCondLst>
                                        </p:cTn>
                                        <p:tgtEl>
                                          <p:spTgt spid="6146"/>
                                        </p:tgtEl>
                                      </p:cBhvr>
                                      <p:to x="100000" y="100000"/>
                                    </p:animScale>
                                    <p:animScale>
                                      <p:cBhvr>
                                        <p:cTn id="38" dur="26">
                                          <p:stCondLst>
                                            <p:cond delay="1312"/>
                                          </p:stCondLst>
                                        </p:cTn>
                                        <p:tgtEl>
                                          <p:spTgt spid="6146"/>
                                        </p:tgtEl>
                                      </p:cBhvr>
                                      <p:to x="100000" y="80000"/>
                                    </p:animScale>
                                    <p:animScale>
                                      <p:cBhvr>
                                        <p:cTn id="39" dur="166" decel="50000">
                                          <p:stCondLst>
                                            <p:cond delay="1338"/>
                                          </p:stCondLst>
                                        </p:cTn>
                                        <p:tgtEl>
                                          <p:spTgt spid="6146"/>
                                        </p:tgtEl>
                                      </p:cBhvr>
                                      <p:to x="100000" y="100000"/>
                                    </p:animScale>
                                    <p:animScale>
                                      <p:cBhvr>
                                        <p:cTn id="40" dur="26">
                                          <p:stCondLst>
                                            <p:cond delay="1642"/>
                                          </p:stCondLst>
                                        </p:cTn>
                                        <p:tgtEl>
                                          <p:spTgt spid="6146"/>
                                        </p:tgtEl>
                                      </p:cBhvr>
                                      <p:to x="100000" y="90000"/>
                                    </p:animScale>
                                    <p:animScale>
                                      <p:cBhvr>
                                        <p:cTn id="41" dur="166" decel="50000">
                                          <p:stCondLst>
                                            <p:cond delay="1668"/>
                                          </p:stCondLst>
                                        </p:cTn>
                                        <p:tgtEl>
                                          <p:spTgt spid="6146"/>
                                        </p:tgtEl>
                                      </p:cBhvr>
                                      <p:to x="100000" y="100000"/>
                                    </p:animScale>
                                    <p:animScale>
                                      <p:cBhvr>
                                        <p:cTn id="42" dur="26">
                                          <p:stCondLst>
                                            <p:cond delay="1808"/>
                                          </p:stCondLst>
                                        </p:cTn>
                                        <p:tgtEl>
                                          <p:spTgt spid="6146"/>
                                        </p:tgtEl>
                                      </p:cBhvr>
                                      <p:to x="100000" y="95000"/>
                                    </p:animScale>
                                    <p:animScale>
                                      <p:cBhvr>
                                        <p:cTn id="43" dur="166" decel="50000">
                                          <p:stCondLst>
                                            <p:cond delay="1834"/>
                                          </p:stCondLst>
                                        </p:cTn>
                                        <p:tgtEl>
                                          <p:spTgt spid="614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smtClean="0"/>
              <a:t>Números combinatorios</a:t>
            </a:r>
            <a:br>
              <a:rPr lang="es-CO" dirty="0" smtClean="0"/>
            </a:br>
            <a:r>
              <a:rPr lang="es-CO" sz="2400" dirty="0">
                <a:hlinkClick r:id="rId2"/>
              </a:rPr>
              <a:t>https://www.sangakoo.com/es/temario/combinatoria</a:t>
            </a:r>
            <a:endParaRPr lang="es-CO" sz="2200" dirty="0"/>
          </a:p>
        </p:txBody>
      </p:sp>
      <p:sp>
        <p:nvSpPr>
          <p:cNvPr id="4" name="Marcador de contenido 3"/>
          <p:cNvSpPr>
            <a:spLocks noGrp="1"/>
          </p:cNvSpPr>
          <p:nvPr>
            <p:ph idx="1"/>
          </p:nvPr>
        </p:nvSpPr>
        <p:spPr>
          <a:xfrm>
            <a:off x="657224" y="2343197"/>
            <a:ext cx="5943599" cy="2609427"/>
          </a:xfrm>
        </p:spPr>
        <p:txBody>
          <a:bodyPr>
            <a:normAutofit fontScale="62500" lnSpcReduction="20000"/>
          </a:bodyPr>
          <a:lstStyle/>
          <a:p>
            <a:pPr marL="0" lvl="0" indent="0" algn="just">
              <a:buNone/>
            </a:pPr>
            <a:r>
              <a:rPr lang="es-MX" sz="3800" b="1" dirty="0"/>
              <a:t>La Combinatoria es la parte de las Matemáticas que se dedica a buscar procedimientos y estrategias para el recuento de los elementos de un conjunto o la forma de agrupar los elementos de un conjunto.</a:t>
            </a:r>
          </a:p>
          <a:p>
            <a:pPr algn="just"/>
            <a:r>
              <a:rPr lang="es-CO" i="1" dirty="0"/>
              <a:t>Es el número de subconjuntos de r elementos que tiene un conjunto </a:t>
            </a:r>
            <a:r>
              <a:rPr lang="es-CO" i="1" dirty="0" smtClean="0"/>
              <a:t>de </a:t>
            </a:r>
            <a:r>
              <a:rPr lang="es-CO" i="1" dirty="0"/>
              <a:t>elementos</a:t>
            </a:r>
          </a:p>
          <a:p>
            <a:pPr algn="just"/>
            <a:r>
              <a:rPr lang="es-CO" i="1" dirty="0"/>
              <a:t>El número de combinaciones sin repetición de n elementos tomados de </a:t>
            </a:r>
            <a:r>
              <a:rPr lang="es-CO" i="1" dirty="0" smtClean="0"/>
              <a:t>r en r</a:t>
            </a:r>
            <a:endParaRPr lang="es-CO" i="1" dirty="0"/>
          </a:p>
          <a:p>
            <a:pPr lvl="0" algn="just"/>
            <a:endParaRPr lang="es-MX" b="1" dirty="0"/>
          </a:p>
        </p:txBody>
      </p:sp>
      <p:pic>
        <p:nvPicPr>
          <p:cNvPr id="5" name="Imagen 4"/>
          <p:cNvPicPr>
            <a:picLocks noChangeAspect="1"/>
          </p:cNvPicPr>
          <p:nvPr/>
        </p:nvPicPr>
        <p:blipFill>
          <a:blip r:embed="rId3"/>
          <a:stretch>
            <a:fillRect/>
          </a:stretch>
        </p:blipFill>
        <p:spPr>
          <a:xfrm>
            <a:off x="8157209" y="2016715"/>
            <a:ext cx="2440306" cy="1231145"/>
          </a:xfrm>
          <a:prstGeom prst="rect">
            <a:avLst/>
          </a:prstGeom>
        </p:spPr>
      </p:pic>
      <p:pic>
        <p:nvPicPr>
          <p:cNvPr id="7" name="Imagen 6"/>
          <p:cNvPicPr>
            <a:picLocks noChangeAspect="1"/>
          </p:cNvPicPr>
          <p:nvPr/>
        </p:nvPicPr>
        <p:blipFill>
          <a:blip r:embed="rId4"/>
          <a:stretch>
            <a:fillRect/>
          </a:stretch>
        </p:blipFill>
        <p:spPr>
          <a:xfrm>
            <a:off x="7230426" y="3860857"/>
            <a:ext cx="4762500" cy="1800225"/>
          </a:xfrm>
          <a:prstGeom prst="rect">
            <a:avLst/>
          </a:prstGeom>
        </p:spPr>
      </p:pic>
      <p:pic>
        <p:nvPicPr>
          <p:cNvPr id="8" name="Imagen 7"/>
          <p:cNvPicPr>
            <a:picLocks noChangeAspect="1"/>
          </p:cNvPicPr>
          <p:nvPr/>
        </p:nvPicPr>
        <p:blipFill>
          <a:blip r:embed="rId5"/>
          <a:stretch>
            <a:fillRect/>
          </a:stretch>
        </p:blipFill>
        <p:spPr>
          <a:xfrm>
            <a:off x="2222182" y="4869380"/>
            <a:ext cx="2581275" cy="1419225"/>
          </a:xfrm>
          <a:prstGeom prst="rect">
            <a:avLst/>
          </a:prstGeom>
        </p:spPr>
      </p:pic>
      <p:pic>
        <p:nvPicPr>
          <p:cNvPr id="9" name="Imagen 8"/>
          <p:cNvPicPr>
            <a:picLocks noChangeAspect="1"/>
          </p:cNvPicPr>
          <p:nvPr/>
        </p:nvPicPr>
        <p:blipFill>
          <a:blip r:embed="rId6"/>
          <a:stretch>
            <a:fillRect/>
          </a:stretch>
        </p:blipFill>
        <p:spPr>
          <a:xfrm>
            <a:off x="8454389" y="118957"/>
            <a:ext cx="3409950" cy="1209675"/>
          </a:xfrm>
          <a:prstGeom prst="rect">
            <a:avLst/>
          </a:prstGeom>
        </p:spPr>
      </p:pic>
    </p:spTree>
    <p:extLst>
      <p:ext uri="{BB962C8B-B14F-4D97-AF65-F5344CB8AC3E}">
        <p14:creationId xmlns:p14="http://schemas.microsoft.com/office/powerpoint/2010/main" val="201762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1000"/>
                                        <p:tgtEl>
                                          <p:spTgt spid="4">
                                            <p:txEl>
                                              <p:pRg st="1" end="1"/>
                                            </p:txEl>
                                          </p:spTgt>
                                        </p:tgtEl>
                                      </p:cBhvr>
                                    </p:animEffect>
                                    <p:anim calcmode="lin" valueType="num">
                                      <p:cBhvr>
                                        <p:cTn id="2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1000"/>
                                        <p:tgtEl>
                                          <p:spTgt spid="4">
                                            <p:txEl>
                                              <p:pRg st="2" end="2"/>
                                            </p:txEl>
                                          </p:spTgt>
                                        </p:tgtEl>
                                      </p:cBhvr>
                                    </p:animEffect>
                                    <p:anim calcmode="lin" valueType="num">
                                      <p:cBhvr>
                                        <p:cTn id="2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arn(inVertical)">
                                      <p:cBhvr>
                                        <p:cTn id="40" dur="500"/>
                                        <p:tgtEl>
                                          <p:spTgt spid="5"/>
                                        </p:tgtEl>
                                      </p:cBhvr>
                                    </p:animEffect>
                                  </p:childTnLst>
                                </p:cTn>
                              </p:par>
                              <p:par>
                                <p:cTn id="41" presetID="16" presetClass="entr" presetSubtype="21"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barn(inVertical)">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smtClean="0"/>
              <a:t>Sin repetición</a:t>
            </a:r>
            <a:endParaRPr lang="es-CO" sz="2200" dirty="0"/>
          </a:p>
        </p:txBody>
      </p:sp>
      <p:sp>
        <p:nvSpPr>
          <p:cNvPr id="4" name="Marcador de contenido 3"/>
          <p:cNvSpPr>
            <a:spLocks noGrp="1"/>
          </p:cNvSpPr>
          <p:nvPr>
            <p:ph idx="1"/>
          </p:nvPr>
        </p:nvSpPr>
        <p:spPr>
          <a:xfrm>
            <a:off x="445771" y="1943148"/>
            <a:ext cx="5943599" cy="1658198"/>
          </a:xfrm>
        </p:spPr>
        <p:txBody>
          <a:bodyPr>
            <a:normAutofit fontScale="55000" lnSpcReduction="20000"/>
          </a:bodyPr>
          <a:lstStyle/>
          <a:p>
            <a:pPr marL="0" lvl="0" indent="0" algn="just">
              <a:buNone/>
            </a:pPr>
            <a:r>
              <a:rPr lang="es-MX" sz="4000" b="1" dirty="0" smtClean="0"/>
              <a:t>Permutación</a:t>
            </a:r>
            <a:endParaRPr lang="es-MX" sz="4000" b="1" dirty="0"/>
          </a:p>
          <a:p>
            <a:pPr marL="0" lvl="0" indent="0" algn="just">
              <a:buNone/>
            </a:pPr>
            <a:r>
              <a:rPr lang="es-MX" sz="4000" dirty="0"/>
              <a:t>son los distintos grupos de elementos distintos que se pueden obtener a partir de no repetir ningún elemento, variando únicamente el orden de colocación de los elementos</a:t>
            </a:r>
          </a:p>
          <a:p>
            <a:pPr marL="0" lvl="0" indent="0" algn="just">
              <a:buNone/>
            </a:pPr>
            <a:endParaRPr lang="es-MX" sz="3800" b="1" i="1" dirty="0" smtClean="0"/>
          </a:p>
          <a:p>
            <a:pPr marL="0" lvl="0" indent="0" algn="just">
              <a:buNone/>
            </a:pPr>
            <a:endParaRPr lang="es-CO" i="1" dirty="0"/>
          </a:p>
          <a:p>
            <a:pPr lvl="0"/>
            <a:endParaRPr lang="es-MX" b="1" dirty="0"/>
          </a:p>
        </p:txBody>
      </p:sp>
      <p:pic>
        <p:nvPicPr>
          <p:cNvPr id="3" name="Imagen 2"/>
          <p:cNvPicPr>
            <a:picLocks noChangeAspect="1"/>
          </p:cNvPicPr>
          <p:nvPr/>
        </p:nvPicPr>
        <p:blipFill>
          <a:blip r:embed="rId2"/>
          <a:stretch>
            <a:fillRect/>
          </a:stretch>
        </p:blipFill>
        <p:spPr>
          <a:xfrm>
            <a:off x="6546981" y="1943147"/>
            <a:ext cx="5094471" cy="1121784"/>
          </a:xfrm>
          <a:prstGeom prst="rect">
            <a:avLst/>
          </a:prstGeom>
        </p:spPr>
      </p:pic>
      <p:pic>
        <p:nvPicPr>
          <p:cNvPr id="6" name="Imagen 5"/>
          <p:cNvPicPr>
            <a:picLocks noChangeAspect="1"/>
          </p:cNvPicPr>
          <p:nvPr/>
        </p:nvPicPr>
        <p:blipFill>
          <a:blip r:embed="rId3"/>
          <a:stretch>
            <a:fillRect/>
          </a:stretch>
        </p:blipFill>
        <p:spPr>
          <a:xfrm>
            <a:off x="7316853" y="4414892"/>
            <a:ext cx="3895725" cy="542925"/>
          </a:xfrm>
          <a:prstGeom prst="rect">
            <a:avLst/>
          </a:prstGeom>
        </p:spPr>
      </p:pic>
      <p:sp>
        <p:nvSpPr>
          <p:cNvPr id="11" name="Rectángulo 10"/>
          <p:cNvSpPr/>
          <p:nvPr/>
        </p:nvSpPr>
        <p:spPr>
          <a:xfrm>
            <a:off x="6674865" y="3922317"/>
            <a:ext cx="4838700" cy="430887"/>
          </a:xfrm>
          <a:prstGeom prst="rect">
            <a:avLst/>
          </a:prstGeom>
        </p:spPr>
        <p:txBody>
          <a:bodyPr wrap="square">
            <a:spAutoFit/>
          </a:bodyPr>
          <a:lstStyle/>
          <a:p>
            <a:r>
              <a:rPr lang="es-MX" sz="1100" b="1" dirty="0" smtClean="0"/>
              <a:t>¿En </a:t>
            </a:r>
            <a:r>
              <a:rPr lang="es-MX" sz="1100" b="1" dirty="0"/>
              <a:t>una carrera de 100 metros participan 8 corredores. De cuántas maneras diferentes se podrán repartir las medallas de oro, plata y bronce?</a:t>
            </a:r>
            <a:endParaRPr lang="es-CO" sz="1100" b="1" dirty="0"/>
          </a:p>
        </p:txBody>
      </p:sp>
      <p:pic>
        <p:nvPicPr>
          <p:cNvPr id="12" name="Imagen 11"/>
          <p:cNvPicPr>
            <a:picLocks noChangeAspect="1"/>
          </p:cNvPicPr>
          <p:nvPr/>
        </p:nvPicPr>
        <p:blipFill>
          <a:blip r:embed="rId4"/>
          <a:stretch>
            <a:fillRect/>
          </a:stretch>
        </p:blipFill>
        <p:spPr>
          <a:xfrm>
            <a:off x="8086914" y="5210590"/>
            <a:ext cx="2581275" cy="1086802"/>
          </a:xfrm>
          <a:prstGeom prst="rect">
            <a:avLst/>
          </a:prstGeom>
        </p:spPr>
      </p:pic>
      <p:sp>
        <p:nvSpPr>
          <p:cNvPr id="8" name="Marcador de contenido 3"/>
          <p:cNvSpPr txBox="1">
            <a:spLocks/>
          </p:cNvSpPr>
          <p:nvPr/>
        </p:nvSpPr>
        <p:spPr>
          <a:xfrm>
            <a:off x="445771" y="3520777"/>
            <a:ext cx="5815715" cy="1469205"/>
          </a:xfrm>
          <a:prstGeom prst="rect">
            <a:avLst/>
          </a:prstGeom>
        </p:spPr>
        <p:txBody>
          <a:bodyPr vert="horz" lIns="91440" tIns="45720" rIns="91440" bIns="45720" rtlCol="0">
            <a:normAutofit fontScale="55000" lnSpcReduction="2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just">
              <a:buFont typeface="Arial" pitchFamily="34" charset="0"/>
              <a:buNone/>
            </a:pPr>
            <a:r>
              <a:rPr lang="es-MX" sz="3800" b="1" i="1" dirty="0" smtClean="0"/>
              <a:t>Variaciones</a:t>
            </a:r>
          </a:p>
          <a:p>
            <a:pPr marL="0" indent="0" algn="just">
              <a:buFont typeface="Arial" pitchFamily="34" charset="0"/>
              <a:buNone/>
            </a:pPr>
            <a:r>
              <a:rPr lang="es-ES" sz="4000" dirty="0" smtClean="0"/>
              <a:t>Son las diferentes maneras de organizar o agrupar los elementos de un conjunto sin que ninguno se repita y teniendo en cuenta el orden de su ubicación.</a:t>
            </a:r>
          </a:p>
        </p:txBody>
      </p:sp>
      <p:sp>
        <p:nvSpPr>
          <p:cNvPr id="5" name="Rectángulo 4"/>
          <p:cNvSpPr/>
          <p:nvPr/>
        </p:nvSpPr>
        <p:spPr>
          <a:xfrm>
            <a:off x="445771" y="5044961"/>
            <a:ext cx="6101210" cy="1107996"/>
          </a:xfrm>
          <a:prstGeom prst="rect">
            <a:avLst/>
          </a:prstGeom>
        </p:spPr>
        <p:txBody>
          <a:bodyPr wrap="square">
            <a:spAutoFit/>
          </a:bodyPr>
          <a:lstStyle/>
          <a:p>
            <a:pPr algn="just"/>
            <a:r>
              <a:rPr lang="es-MX" sz="2200" b="1" dirty="0">
                <a:solidFill>
                  <a:schemeClr val="tx1">
                    <a:lumMod val="85000"/>
                    <a:lumOff val="15000"/>
                  </a:schemeClr>
                </a:solidFill>
              </a:rPr>
              <a:t>Combinaciones </a:t>
            </a:r>
          </a:p>
          <a:p>
            <a:pPr algn="just"/>
            <a:r>
              <a:rPr lang="es-CO" sz="2200" dirty="0">
                <a:solidFill>
                  <a:schemeClr val="tx1">
                    <a:lumMod val="85000"/>
                    <a:lumOff val="15000"/>
                  </a:schemeClr>
                </a:solidFill>
              </a:rPr>
              <a:t>diferentes conjuntos que se pueden formar con «n» elementos, seleccionados de x en x</a:t>
            </a:r>
            <a:endParaRPr lang="es-MX" sz="2200" dirty="0">
              <a:solidFill>
                <a:schemeClr val="tx1">
                  <a:lumMod val="85000"/>
                  <a:lumOff val="15000"/>
                </a:schemeClr>
              </a:solidFill>
            </a:endParaRPr>
          </a:p>
        </p:txBody>
      </p:sp>
    </p:spTree>
    <p:extLst>
      <p:ext uri="{BB962C8B-B14F-4D97-AF65-F5344CB8AC3E}">
        <p14:creationId xmlns:p14="http://schemas.microsoft.com/office/powerpoint/2010/main" val="164512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1000"/>
                                        <p:tgtEl>
                                          <p:spTgt spid="4">
                                            <p:txEl>
                                              <p:pRg st="1" end="1"/>
                                            </p:txEl>
                                          </p:spTgt>
                                        </p:tgtEl>
                                      </p:cBhvr>
                                    </p:animEffect>
                                    <p:anim calcmode="lin" valueType="num">
                                      <p:cBhvr>
                                        <p:cTn id="1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1000"/>
                                        <p:tgtEl>
                                          <p:spTgt spid="5"/>
                                        </p:tgtEl>
                                      </p:cBhvr>
                                    </p:animEffect>
                                    <p:anim calcmode="lin" valueType="num">
                                      <p:cBhvr>
                                        <p:cTn id="48" dur="1000" fill="hold"/>
                                        <p:tgtEl>
                                          <p:spTgt spid="5"/>
                                        </p:tgtEl>
                                        <p:attrNameLst>
                                          <p:attrName>ppt_x</p:attrName>
                                        </p:attrNameLst>
                                      </p:cBhvr>
                                      <p:tavLst>
                                        <p:tav tm="0">
                                          <p:val>
                                            <p:strVal val="#ppt_x"/>
                                          </p:val>
                                        </p:tav>
                                        <p:tav tm="100000">
                                          <p:val>
                                            <p:strVal val="#ppt_x"/>
                                          </p:val>
                                        </p:tav>
                                      </p:tavLst>
                                    </p:anim>
                                    <p:anim calcmode="lin" valueType="num">
                                      <p:cBhvr>
                                        <p:cTn id="49" dur="1000" fill="hold"/>
                                        <p:tgtEl>
                                          <p:spTgt spid="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anim calcmode="lin" valueType="num">
                                      <p:cBhvr>
                                        <p:cTn id="53" dur="1000" fill="hold"/>
                                        <p:tgtEl>
                                          <p:spTgt spid="12"/>
                                        </p:tgtEl>
                                        <p:attrNameLst>
                                          <p:attrName>ppt_x</p:attrName>
                                        </p:attrNameLst>
                                      </p:cBhvr>
                                      <p:tavLst>
                                        <p:tav tm="0">
                                          <p:val>
                                            <p:strVal val="#ppt_x"/>
                                          </p:val>
                                        </p:tav>
                                        <p:tav tm="100000">
                                          <p:val>
                                            <p:strVal val="#ppt_x"/>
                                          </p:val>
                                        </p:tav>
                                      </p:tavLst>
                                    </p:anim>
                                    <p:anim calcmode="lin" valueType="num">
                                      <p:cBhvr>
                                        <p:cTn id="5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11" grpId="0"/>
      <p:bldP spid="8"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Wrappers Java - Cursos de Jav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2207" y="486215"/>
            <a:ext cx="4762500" cy="63627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MX" dirty="0" smtClean="0"/>
              <a:t>Tipos de datos en Python</a:t>
            </a:r>
            <a:endParaRPr lang="es-CO" dirty="0"/>
          </a:p>
        </p:txBody>
      </p:sp>
      <p:pic>
        <p:nvPicPr>
          <p:cNvPr id="3076" name="Picture 4" descr="Introduccion a python 3"/>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902" t="25029" r="7465" b="15968"/>
          <a:stretch/>
        </p:blipFill>
        <p:spPr bwMode="auto">
          <a:xfrm>
            <a:off x="657224" y="2157731"/>
            <a:ext cx="7074983" cy="3617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0475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fade">
                                      <p:cBhvr>
                                        <p:cTn id="11" dur="1000"/>
                                        <p:tgtEl>
                                          <p:spTgt spid="3076"/>
                                        </p:tgtEl>
                                      </p:cBhvr>
                                    </p:animEffect>
                                    <p:anim calcmode="lin" valueType="num">
                                      <p:cBhvr>
                                        <p:cTn id="12" dur="1000" fill="hold"/>
                                        <p:tgtEl>
                                          <p:spTgt spid="3076"/>
                                        </p:tgtEl>
                                        <p:attrNameLst>
                                          <p:attrName>ppt_x</p:attrName>
                                        </p:attrNameLst>
                                      </p:cBhvr>
                                      <p:tavLst>
                                        <p:tav tm="0">
                                          <p:val>
                                            <p:strVal val="#ppt_x"/>
                                          </p:val>
                                        </p:tav>
                                        <p:tav tm="100000">
                                          <p:val>
                                            <p:strVal val="#ppt_x"/>
                                          </p:val>
                                        </p:tav>
                                      </p:tavLst>
                                    </p:anim>
                                    <p:anim calcmode="lin" valueType="num">
                                      <p:cBhvr>
                                        <p:cTn id="13" dur="1000" fill="hold"/>
                                        <p:tgtEl>
                                          <p:spTgt spid="3076"/>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080"/>
                                        </p:tgtEl>
                                        <p:attrNameLst>
                                          <p:attrName>style.visibility</p:attrName>
                                        </p:attrNameLst>
                                      </p:cBhvr>
                                      <p:to>
                                        <p:strVal val="visible"/>
                                      </p:to>
                                    </p:set>
                                    <p:animEffect transition="in" filter="fade">
                                      <p:cBhvr>
                                        <p:cTn id="16" dur="1000"/>
                                        <p:tgtEl>
                                          <p:spTgt spid="3080"/>
                                        </p:tgtEl>
                                      </p:cBhvr>
                                    </p:animEffect>
                                    <p:anim calcmode="lin" valueType="num">
                                      <p:cBhvr>
                                        <p:cTn id="17" dur="1000" fill="hold"/>
                                        <p:tgtEl>
                                          <p:spTgt spid="3080"/>
                                        </p:tgtEl>
                                        <p:attrNameLst>
                                          <p:attrName>ppt_x</p:attrName>
                                        </p:attrNameLst>
                                      </p:cBhvr>
                                      <p:tavLst>
                                        <p:tav tm="0">
                                          <p:val>
                                            <p:strVal val="#ppt_x"/>
                                          </p:val>
                                        </p:tav>
                                        <p:tav tm="100000">
                                          <p:val>
                                            <p:strVal val="#ppt_x"/>
                                          </p:val>
                                        </p:tav>
                                      </p:tavLst>
                                    </p:anim>
                                    <p:anim calcmode="lin" valueType="num">
                                      <p:cBhvr>
                                        <p:cTn id="18" dur="1000" fill="hold"/>
                                        <p:tgtEl>
                                          <p:spTgt spid="30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smtClean="0"/>
              <a:t>Con repetición</a:t>
            </a:r>
            <a:endParaRPr lang="es-CO" sz="2200" dirty="0"/>
          </a:p>
        </p:txBody>
      </p:sp>
      <p:sp>
        <p:nvSpPr>
          <p:cNvPr id="4" name="Marcador de contenido 3"/>
          <p:cNvSpPr>
            <a:spLocks noGrp="1"/>
          </p:cNvSpPr>
          <p:nvPr>
            <p:ph idx="1"/>
          </p:nvPr>
        </p:nvSpPr>
        <p:spPr>
          <a:xfrm>
            <a:off x="445771" y="1943148"/>
            <a:ext cx="5943599" cy="1118052"/>
          </a:xfrm>
        </p:spPr>
        <p:txBody>
          <a:bodyPr>
            <a:normAutofit/>
          </a:bodyPr>
          <a:lstStyle/>
          <a:p>
            <a:pPr marL="0" lvl="0" indent="0" algn="just">
              <a:buNone/>
            </a:pPr>
            <a:r>
              <a:rPr lang="es-MX" sz="1600" b="1" dirty="0" smtClean="0"/>
              <a:t>Permutación </a:t>
            </a:r>
            <a:r>
              <a:rPr lang="es-MX" sz="1600" dirty="0" smtClean="0"/>
              <a:t>son </a:t>
            </a:r>
            <a:r>
              <a:rPr lang="es-MX" sz="1600" dirty="0"/>
              <a:t>los distintos grupos de n elementos que se pueden hacer de forma que en cada grupo, cada elemento aparezca el número de veces indicado. </a:t>
            </a:r>
          </a:p>
          <a:p>
            <a:pPr marL="0" lvl="0" indent="0" algn="just">
              <a:buNone/>
            </a:pPr>
            <a:endParaRPr lang="es-MX" sz="1600" b="1" dirty="0"/>
          </a:p>
          <a:p>
            <a:pPr marL="0" indent="0" algn="just">
              <a:buNone/>
            </a:pPr>
            <a:endParaRPr lang="es-MX" b="1" dirty="0"/>
          </a:p>
        </p:txBody>
      </p:sp>
      <p:pic>
        <p:nvPicPr>
          <p:cNvPr id="5" name="Imagen 4"/>
          <p:cNvPicPr>
            <a:picLocks noChangeAspect="1"/>
          </p:cNvPicPr>
          <p:nvPr/>
        </p:nvPicPr>
        <p:blipFill>
          <a:blip r:embed="rId2"/>
          <a:stretch>
            <a:fillRect/>
          </a:stretch>
        </p:blipFill>
        <p:spPr>
          <a:xfrm>
            <a:off x="8104822" y="2464381"/>
            <a:ext cx="1609725" cy="695325"/>
          </a:xfrm>
          <a:prstGeom prst="rect">
            <a:avLst/>
          </a:prstGeom>
        </p:spPr>
      </p:pic>
      <p:sp>
        <p:nvSpPr>
          <p:cNvPr id="7" name="Rectángulo 6"/>
          <p:cNvSpPr/>
          <p:nvPr/>
        </p:nvSpPr>
        <p:spPr>
          <a:xfrm>
            <a:off x="6805736" y="1478294"/>
            <a:ext cx="4207893" cy="923330"/>
          </a:xfrm>
          <a:prstGeom prst="rect">
            <a:avLst/>
          </a:prstGeom>
        </p:spPr>
        <p:txBody>
          <a:bodyPr wrap="square">
            <a:spAutoFit/>
          </a:bodyPr>
          <a:lstStyle/>
          <a:p>
            <a:r>
              <a:rPr lang="es-MX" dirty="0"/>
              <a:t>números de cinco cifras hay en las que el 2 aparezca una vez, el 7 dos veces y el 9 dos veces </a:t>
            </a:r>
            <a:r>
              <a:rPr lang="es-MX" dirty="0" smtClean="0"/>
              <a:t>también</a:t>
            </a:r>
            <a:endParaRPr lang="es-CO" dirty="0"/>
          </a:p>
        </p:txBody>
      </p:sp>
      <p:pic>
        <p:nvPicPr>
          <p:cNvPr id="8" name="Imagen 7"/>
          <p:cNvPicPr>
            <a:picLocks noChangeAspect="1"/>
          </p:cNvPicPr>
          <p:nvPr/>
        </p:nvPicPr>
        <p:blipFill>
          <a:blip r:embed="rId3"/>
          <a:stretch>
            <a:fillRect/>
          </a:stretch>
        </p:blipFill>
        <p:spPr>
          <a:xfrm>
            <a:off x="7580946" y="4346546"/>
            <a:ext cx="2657475" cy="409575"/>
          </a:xfrm>
          <a:prstGeom prst="rect">
            <a:avLst/>
          </a:prstGeom>
        </p:spPr>
      </p:pic>
      <p:sp>
        <p:nvSpPr>
          <p:cNvPr id="9" name="Rectángulo 8"/>
          <p:cNvSpPr/>
          <p:nvPr/>
        </p:nvSpPr>
        <p:spPr>
          <a:xfrm>
            <a:off x="6766558" y="3694612"/>
            <a:ext cx="4286250" cy="646331"/>
          </a:xfrm>
          <a:prstGeom prst="rect">
            <a:avLst/>
          </a:prstGeom>
        </p:spPr>
        <p:txBody>
          <a:bodyPr wrap="square">
            <a:spAutoFit/>
          </a:bodyPr>
          <a:lstStyle/>
          <a:p>
            <a:r>
              <a:rPr lang="es-MX" dirty="0"/>
              <a:t>número de variaciones con repetición de </a:t>
            </a:r>
            <a:r>
              <a:rPr lang="es-MX" dirty="0" smtClean="0"/>
              <a:t>los  5 elementos </a:t>
            </a:r>
            <a:r>
              <a:rPr lang="es-MX" dirty="0"/>
              <a:t>de  tomados de  3</a:t>
            </a:r>
            <a:r>
              <a:rPr lang="es-MX" dirty="0" smtClean="0"/>
              <a:t> en 3:</a:t>
            </a:r>
            <a:endParaRPr lang="es-CO" dirty="0"/>
          </a:p>
        </p:txBody>
      </p:sp>
      <p:pic>
        <p:nvPicPr>
          <p:cNvPr id="10" name="Imagen 9"/>
          <p:cNvPicPr>
            <a:picLocks noChangeAspect="1"/>
          </p:cNvPicPr>
          <p:nvPr/>
        </p:nvPicPr>
        <p:blipFill>
          <a:blip r:embed="rId4"/>
          <a:stretch>
            <a:fillRect/>
          </a:stretch>
        </p:blipFill>
        <p:spPr>
          <a:xfrm>
            <a:off x="1713071" y="5955982"/>
            <a:ext cx="3514725" cy="742950"/>
          </a:xfrm>
          <a:prstGeom prst="rect">
            <a:avLst/>
          </a:prstGeom>
        </p:spPr>
      </p:pic>
      <p:pic>
        <p:nvPicPr>
          <p:cNvPr id="13" name="Imagen 12"/>
          <p:cNvPicPr>
            <a:picLocks noChangeAspect="1"/>
          </p:cNvPicPr>
          <p:nvPr/>
        </p:nvPicPr>
        <p:blipFill>
          <a:blip r:embed="rId5"/>
          <a:stretch>
            <a:fillRect/>
          </a:stretch>
        </p:blipFill>
        <p:spPr>
          <a:xfrm>
            <a:off x="2726055" y="4388788"/>
            <a:ext cx="1162050" cy="419100"/>
          </a:xfrm>
          <a:prstGeom prst="rect">
            <a:avLst/>
          </a:prstGeom>
        </p:spPr>
      </p:pic>
      <p:pic>
        <p:nvPicPr>
          <p:cNvPr id="14" name="Imagen 13"/>
          <p:cNvPicPr>
            <a:picLocks noChangeAspect="1"/>
          </p:cNvPicPr>
          <p:nvPr/>
        </p:nvPicPr>
        <p:blipFill>
          <a:blip r:embed="rId6"/>
          <a:stretch>
            <a:fillRect/>
          </a:stretch>
        </p:blipFill>
        <p:spPr>
          <a:xfrm>
            <a:off x="1803559" y="2996804"/>
            <a:ext cx="3629025" cy="676275"/>
          </a:xfrm>
          <a:prstGeom prst="rect">
            <a:avLst/>
          </a:prstGeom>
        </p:spPr>
      </p:pic>
      <p:pic>
        <p:nvPicPr>
          <p:cNvPr id="15" name="Imagen 14"/>
          <p:cNvPicPr>
            <a:picLocks noChangeAspect="1"/>
          </p:cNvPicPr>
          <p:nvPr/>
        </p:nvPicPr>
        <p:blipFill>
          <a:blip r:embed="rId7"/>
          <a:stretch>
            <a:fillRect/>
          </a:stretch>
        </p:blipFill>
        <p:spPr>
          <a:xfrm>
            <a:off x="6805738" y="5803582"/>
            <a:ext cx="5314950" cy="895350"/>
          </a:xfrm>
          <a:prstGeom prst="rect">
            <a:avLst/>
          </a:prstGeom>
        </p:spPr>
      </p:pic>
      <p:sp>
        <p:nvSpPr>
          <p:cNvPr id="16" name="Rectángulo 15"/>
          <p:cNvSpPr/>
          <p:nvPr/>
        </p:nvSpPr>
        <p:spPr>
          <a:xfrm>
            <a:off x="6727381" y="5124245"/>
            <a:ext cx="4286250" cy="646331"/>
          </a:xfrm>
          <a:prstGeom prst="rect">
            <a:avLst/>
          </a:prstGeom>
        </p:spPr>
        <p:txBody>
          <a:bodyPr wrap="square">
            <a:spAutoFit/>
          </a:bodyPr>
          <a:lstStyle/>
          <a:p>
            <a:r>
              <a:rPr lang="es-MX" dirty="0" smtClean="0"/>
              <a:t>número combinaciones </a:t>
            </a:r>
            <a:r>
              <a:rPr lang="es-MX" dirty="0"/>
              <a:t>con repetición de 5 elementos tomados de 3 en </a:t>
            </a:r>
            <a:r>
              <a:rPr lang="es-MX" dirty="0" smtClean="0"/>
              <a:t>3</a:t>
            </a:r>
            <a:r>
              <a:rPr lang="es-MX" dirty="0"/>
              <a:t>:</a:t>
            </a:r>
            <a:endParaRPr lang="es-CO" dirty="0"/>
          </a:p>
        </p:txBody>
      </p:sp>
      <p:sp>
        <p:nvSpPr>
          <p:cNvPr id="17" name="Marcador de contenido 3"/>
          <p:cNvSpPr txBox="1">
            <a:spLocks/>
          </p:cNvSpPr>
          <p:nvPr/>
        </p:nvSpPr>
        <p:spPr>
          <a:xfrm>
            <a:off x="498633" y="3804751"/>
            <a:ext cx="5943599" cy="90973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just">
              <a:buFont typeface="Arial" pitchFamily="34" charset="0"/>
              <a:buNone/>
            </a:pPr>
            <a:r>
              <a:rPr lang="es-MX" sz="1600" b="1" dirty="0" smtClean="0"/>
              <a:t>Variaciones </a:t>
            </a:r>
            <a:r>
              <a:rPr lang="es-ES" sz="1600" dirty="0" smtClean="0"/>
              <a:t>S</a:t>
            </a:r>
            <a:r>
              <a:rPr lang="es-MX" sz="1600" dirty="0" smtClean="0"/>
              <a:t>on los grupos ordenados formados por  k elementos de A (que pueden estar repetidos)</a:t>
            </a:r>
          </a:p>
        </p:txBody>
      </p:sp>
      <p:sp>
        <p:nvSpPr>
          <p:cNvPr id="3" name="Rectángulo 2"/>
          <p:cNvSpPr/>
          <p:nvPr/>
        </p:nvSpPr>
        <p:spPr>
          <a:xfrm>
            <a:off x="498633" y="5124245"/>
            <a:ext cx="6096000" cy="830997"/>
          </a:xfrm>
          <a:prstGeom prst="rect">
            <a:avLst/>
          </a:prstGeom>
        </p:spPr>
        <p:txBody>
          <a:bodyPr>
            <a:spAutoFit/>
          </a:bodyPr>
          <a:lstStyle/>
          <a:p>
            <a:pPr algn="just"/>
            <a:r>
              <a:rPr lang="es-MX" sz="1600" b="1" dirty="0">
                <a:solidFill>
                  <a:schemeClr val="tx1">
                    <a:lumMod val="85000"/>
                    <a:lumOff val="15000"/>
                  </a:schemeClr>
                </a:solidFill>
              </a:rPr>
              <a:t>Combinaciones </a:t>
            </a:r>
            <a:r>
              <a:rPr lang="es-MX" sz="1600" b="1" dirty="0" smtClean="0">
                <a:solidFill>
                  <a:schemeClr val="tx1">
                    <a:lumMod val="85000"/>
                    <a:lumOff val="15000"/>
                  </a:schemeClr>
                </a:solidFill>
              </a:rPr>
              <a:t> </a:t>
            </a:r>
            <a:r>
              <a:rPr lang="es-MX" sz="1600" dirty="0" smtClean="0">
                <a:solidFill>
                  <a:schemeClr val="tx1">
                    <a:lumMod val="85000"/>
                    <a:lumOff val="15000"/>
                  </a:schemeClr>
                </a:solidFill>
              </a:rPr>
              <a:t>son </a:t>
            </a:r>
            <a:r>
              <a:rPr lang="es-MX" sz="1600" dirty="0">
                <a:solidFill>
                  <a:schemeClr val="tx1">
                    <a:lumMod val="85000"/>
                    <a:lumOff val="15000"/>
                  </a:schemeClr>
                </a:solidFill>
              </a:rPr>
              <a:t>los diferentes grupos de n elementos que se pueden formar a partir de estos  k elementos, permitiendo que los elementos se repitan.</a:t>
            </a:r>
          </a:p>
        </p:txBody>
      </p:sp>
    </p:spTree>
    <p:extLst>
      <p:ext uri="{BB962C8B-B14F-4D97-AF65-F5344CB8AC3E}">
        <p14:creationId xmlns:p14="http://schemas.microsoft.com/office/powerpoint/2010/main" val="143432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7" grpId="0"/>
      <p:bldP spid="9" grpId="0"/>
      <p:bldP spid="16" grpId="0"/>
      <p:bldP spid="17"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dirty="0"/>
              <a:t>¿Para qué sirve todo esto</a:t>
            </a:r>
            <a:r>
              <a:rPr lang="es-CO" b="1" dirty="0" smtClean="0"/>
              <a:t>?</a:t>
            </a:r>
            <a:endParaRPr lang="es-CO" dirty="0"/>
          </a:p>
        </p:txBody>
      </p:sp>
      <p:sp>
        <p:nvSpPr>
          <p:cNvPr id="3" name="Marcador de contenido 2"/>
          <p:cNvSpPr>
            <a:spLocks noGrp="1"/>
          </p:cNvSpPr>
          <p:nvPr>
            <p:ph idx="1"/>
          </p:nvPr>
        </p:nvSpPr>
        <p:spPr>
          <a:xfrm>
            <a:off x="4530435" y="2369127"/>
            <a:ext cx="6899563" cy="2993102"/>
          </a:xfrm>
        </p:spPr>
        <p:txBody>
          <a:bodyPr>
            <a:normAutofit/>
          </a:bodyPr>
          <a:lstStyle/>
          <a:p>
            <a:pPr algn="just"/>
            <a:r>
              <a:rPr lang="es-CO" dirty="0"/>
              <a:t>Aprendizaje por refuerzo es un algoritmo que se elegía y que luego se le premiaba o castiga en función de la mejor acción que podría tomar ese algoritmo. Pues </a:t>
            </a:r>
            <a:r>
              <a:rPr lang="es-CO" b="1" dirty="0"/>
              <a:t>esa mejor acción </a:t>
            </a:r>
            <a:r>
              <a:rPr lang="es-CO" b="1" dirty="0" smtClean="0"/>
              <a:t>se toma gracias </a:t>
            </a:r>
            <a:r>
              <a:rPr lang="es-CO" b="1" dirty="0"/>
              <a:t>a la combinatoria avanzada</a:t>
            </a:r>
            <a:r>
              <a:rPr lang="es-CO" dirty="0"/>
              <a:t>, una serie de procesos, una serie de permutaciones y de elecciones entre un montón de diferentes instancias que </a:t>
            </a:r>
            <a:r>
              <a:rPr lang="es-CO" dirty="0" smtClean="0"/>
              <a:t>se </a:t>
            </a:r>
            <a:r>
              <a:rPr lang="es-CO" dirty="0"/>
              <a:t>eligen gracias a esas variables derivadas de los números combinatorias.</a:t>
            </a:r>
          </a:p>
        </p:txBody>
      </p:sp>
      <p:pic>
        <p:nvPicPr>
          <p:cNvPr id="6146" name="Picture 2" descr="Cara Intelectual Del Emoji, Escribiendo El Mensaje Ilustración de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738" y="2172105"/>
            <a:ext cx="3269673" cy="326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00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wipe(down)">
                                      <p:cBhvr>
                                        <p:cTn id="12" dur="580">
                                          <p:stCondLst>
                                            <p:cond delay="0"/>
                                          </p:stCondLst>
                                        </p:cTn>
                                        <p:tgtEl>
                                          <p:spTgt spid="6146"/>
                                        </p:tgtEl>
                                      </p:cBhvr>
                                    </p:animEffect>
                                    <p:anim calcmode="lin" valueType="num">
                                      <p:cBhvr>
                                        <p:cTn id="13" dur="1822" tmFilter="0,0; 0.14,0.36; 0.43,0.73; 0.71,0.91; 1.0,1.0">
                                          <p:stCondLst>
                                            <p:cond delay="0"/>
                                          </p:stCondLst>
                                        </p:cTn>
                                        <p:tgtEl>
                                          <p:spTgt spid="614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14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14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14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146"/>
                                        </p:tgtEl>
                                        <p:attrNameLst>
                                          <p:attrName>ppt_y</p:attrName>
                                        </p:attrNameLst>
                                      </p:cBhvr>
                                      <p:tavLst>
                                        <p:tav tm="0" fmla="#ppt_y-sin(pi*$)/81">
                                          <p:val>
                                            <p:fltVal val="0"/>
                                          </p:val>
                                        </p:tav>
                                        <p:tav tm="100000">
                                          <p:val>
                                            <p:fltVal val="1"/>
                                          </p:val>
                                        </p:tav>
                                      </p:tavLst>
                                    </p:anim>
                                    <p:animScale>
                                      <p:cBhvr>
                                        <p:cTn id="18" dur="26">
                                          <p:stCondLst>
                                            <p:cond delay="650"/>
                                          </p:stCondLst>
                                        </p:cTn>
                                        <p:tgtEl>
                                          <p:spTgt spid="6146"/>
                                        </p:tgtEl>
                                      </p:cBhvr>
                                      <p:to x="100000" y="60000"/>
                                    </p:animScale>
                                    <p:animScale>
                                      <p:cBhvr>
                                        <p:cTn id="19" dur="166" decel="50000">
                                          <p:stCondLst>
                                            <p:cond delay="676"/>
                                          </p:stCondLst>
                                        </p:cTn>
                                        <p:tgtEl>
                                          <p:spTgt spid="6146"/>
                                        </p:tgtEl>
                                      </p:cBhvr>
                                      <p:to x="100000" y="100000"/>
                                    </p:animScale>
                                    <p:animScale>
                                      <p:cBhvr>
                                        <p:cTn id="20" dur="26">
                                          <p:stCondLst>
                                            <p:cond delay="1312"/>
                                          </p:stCondLst>
                                        </p:cTn>
                                        <p:tgtEl>
                                          <p:spTgt spid="6146"/>
                                        </p:tgtEl>
                                      </p:cBhvr>
                                      <p:to x="100000" y="80000"/>
                                    </p:animScale>
                                    <p:animScale>
                                      <p:cBhvr>
                                        <p:cTn id="21" dur="166" decel="50000">
                                          <p:stCondLst>
                                            <p:cond delay="1338"/>
                                          </p:stCondLst>
                                        </p:cTn>
                                        <p:tgtEl>
                                          <p:spTgt spid="6146"/>
                                        </p:tgtEl>
                                      </p:cBhvr>
                                      <p:to x="100000" y="100000"/>
                                    </p:animScale>
                                    <p:animScale>
                                      <p:cBhvr>
                                        <p:cTn id="22" dur="26">
                                          <p:stCondLst>
                                            <p:cond delay="1642"/>
                                          </p:stCondLst>
                                        </p:cTn>
                                        <p:tgtEl>
                                          <p:spTgt spid="6146"/>
                                        </p:tgtEl>
                                      </p:cBhvr>
                                      <p:to x="100000" y="90000"/>
                                    </p:animScale>
                                    <p:animScale>
                                      <p:cBhvr>
                                        <p:cTn id="23" dur="166" decel="50000">
                                          <p:stCondLst>
                                            <p:cond delay="1668"/>
                                          </p:stCondLst>
                                        </p:cTn>
                                        <p:tgtEl>
                                          <p:spTgt spid="6146"/>
                                        </p:tgtEl>
                                      </p:cBhvr>
                                      <p:to x="100000" y="100000"/>
                                    </p:animScale>
                                    <p:animScale>
                                      <p:cBhvr>
                                        <p:cTn id="24" dur="26">
                                          <p:stCondLst>
                                            <p:cond delay="1808"/>
                                          </p:stCondLst>
                                        </p:cTn>
                                        <p:tgtEl>
                                          <p:spTgt spid="6146"/>
                                        </p:tgtEl>
                                      </p:cBhvr>
                                      <p:to x="100000" y="95000"/>
                                    </p:animScale>
                                    <p:animScale>
                                      <p:cBhvr>
                                        <p:cTn id="25" dur="166" decel="50000">
                                          <p:stCondLst>
                                            <p:cond delay="1834"/>
                                          </p:stCondLst>
                                        </p:cTn>
                                        <p:tgtEl>
                                          <p:spTgt spid="6146"/>
                                        </p:tgtEl>
                                      </p:cBhvr>
                                      <p:to x="100000" y="100000"/>
                                    </p:animScale>
                                  </p:childTnLst>
                                </p:cTn>
                              </p:par>
                              <p:par>
                                <p:cTn id="26" presetID="26" presetClass="entr" presetSubtype="0" fill="hold" grpId="0" nodeType="with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wipe(down)">
                                      <p:cBhvr>
                                        <p:cTn id="28" dur="580">
                                          <p:stCondLst>
                                            <p:cond delay="0"/>
                                          </p:stCondLst>
                                        </p:cTn>
                                        <p:tgtEl>
                                          <p:spTgt spid="3">
                                            <p:txEl>
                                              <p:pRg st="0" end="0"/>
                                            </p:txEl>
                                          </p:spTgt>
                                        </p:tgtEl>
                                      </p:cBhvr>
                                    </p:animEffect>
                                    <p:anim calcmode="lin" valueType="num">
                                      <p:cBhvr>
                                        <p:cTn id="29"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3">
                                            <p:txEl>
                                              <p:pRg st="0" end="0"/>
                                            </p:txEl>
                                          </p:spTgt>
                                        </p:tgtEl>
                                      </p:cBhvr>
                                      <p:to x="100000" y="60000"/>
                                    </p:animScale>
                                    <p:animScale>
                                      <p:cBhvr>
                                        <p:cTn id="35" dur="166" decel="50000">
                                          <p:stCondLst>
                                            <p:cond delay="676"/>
                                          </p:stCondLst>
                                        </p:cTn>
                                        <p:tgtEl>
                                          <p:spTgt spid="3">
                                            <p:txEl>
                                              <p:pRg st="0" end="0"/>
                                            </p:txEl>
                                          </p:spTgt>
                                        </p:tgtEl>
                                      </p:cBhvr>
                                      <p:to x="100000" y="100000"/>
                                    </p:animScale>
                                    <p:animScale>
                                      <p:cBhvr>
                                        <p:cTn id="36" dur="26">
                                          <p:stCondLst>
                                            <p:cond delay="1312"/>
                                          </p:stCondLst>
                                        </p:cTn>
                                        <p:tgtEl>
                                          <p:spTgt spid="3">
                                            <p:txEl>
                                              <p:pRg st="0" end="0"/>
                                            </p:txEl>
                                          </p:spTgt>
                                        </p:tgtEl>
                                      </p:cBhvr>
                                      <p:to x="100000" y="80000"/>
                                    </p:animScale>
                                    <p:animScale>
                                      <p:cBhvr>
                                        <p:cTn id="37" dur="166" decel="50000">
                                          <p:stCondLst>
                                            <p:cond delay="1338"/>
                                          </p:stCondLst>
                                        </p:cTn>
                                        <p:tgtEl>
                                          <p:spTgt spid="3">
                                            <p:txEl>
                                              <p:pRg st="0" end="0"/>
                                            </p:txEl>
                                          </p:spTgt>
                                        </p:tgtEl>
                                      </p:cBhvr>
                                      <p:to x="100000" y="100000"/>
                                    </p:animScale>
                                    <p:animScale>
                                      <p:cBhvr>
                                        <p:cTn id="38" dur="26">
                                          <p:stCondLst>
                                            <p:cond delay="1642"/>
                                          </p:stCondLst>
                                        </p:cTn>
                                        <p:tgtEl>
                                          <p:spTgt spid="3">
                                            <p:txEl>
                                              <p:pRg st="0" end="0"/>
                                            </p:txEl>
                                          </p:spTgt>
                                        </p:tgtEl>
                                      </p:cBhvr>
                                      <p:to x="100000" y="90000"/>
                                    </p:animScale>
                                    <p:animScale>
                                      <p:cBhvr>
                                        <p:cTn id="39" dur="166" decel="50000">
                                          <p:stCondLst>
                                            <p:cond delay="1668"/>
                                          </p:stCondLst>
                                        </p:cTn>
                                        <p:tgtEl>
                                          <p:spTgt spid="3">
                                            <p:txEl>
                                              <p:pRg st="0" end="0"/>
                                            </p:txEl>
                                          </p:spTgt>
                                        </p:tgtEl>
                                      </p:cBhvr>
                                      <p:to x="100000" y="100000"/>
                                    </p:animScale>
                                    <p:animScale>
                                      <p:cBhvr>
                                        <p:cTn id="40" dur="26">
                                          <p:stCondLst>
                                            <p:cond delay="1808"/>
                                          </p:stCondLst>
                                        </p:cTn>
                                        <p:tgtEl>
                                          <p:spTgt spid="3">
                                            <p:txEl>
                                              <p:pRg st="0" end="0"/>
                                            </p:txEl>
                                          </p:spTgt>
                                        </p:tgtEl>
                                      </p:cBhvr>
                                      <p:to x="100000" y="95000"/>
                                    </p:animScale>
                                    <p:animScale>
                                      <p:cBhvr>
                                        <p:cTn id="41"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Conjuntos y subconjuntos</a:t>
            </a:r>
            <a:endParaRPr lang="es-CO" dirty="0"/>
          </a:p>
        </p:txBody>
      </p:sp>
      <p:pic>
        <p:nvPicPr>
          <p:cNvPr id="5" name="Marcador de contenido 4"/>
          <p:cNvPicPr>
            <a:picLocks noGrp="1" noChangeAspect="1"/>
          </p:cNvPicPr>
          <p:nvPr>
            <p:ph idx="1"/>
          </p:nvPr>
        </p:nvPicPr>
        <p:blipFill>
          <a:blip r:embed="rId2"/>
          <a:stretch>
            <a:fillRect/>
          </a:stretch>
        </p:blipFill>
        <p:spPr>
          <a:xfrm>
            <a:off x="4409122" y="1757521"/>
            <a:ext cx="3448050" cy="2171700"/>
          </a:xfrm>
          <a:prstGeom prst="rect">
            <a:avLst/>
          </a:prstGeom>
        </p:spPr>
      </p:pic>
      <p:pic>
        <p:nvPicPr>
          <p:cNvPr id="4" name="Imagen 3"/>
          <p:cNvPicPr>
            <a:picLocks noChangeAspect="1"/>
          </p:cNvPicPr>
          <p:nvPr/>
        </p:nvPicPr>
        <p:blipFill>
          <a:blip r:embed="rId3"/>
          <a:stretch>
            <a:fillRect/>
          </a:stretch>
        </p:blipFill>
        <p:spPr>
          <a:xfrm>
            <a:off x="726757" y="1748790"/>
            <a:ext cx="3381375" cy="2028825"/>
          </a:xfrm>
          <a:prstGeom prst="rect">
            <a:avLst/>
          </a:prstGeom>
        </p:spPr>
      </p:pic>
      <p:pic>
        <p:nvPicPr>
          <p:cNvPr id="6" name="Imagen 5"/>
          <p:cNvPicPr>
            <a:picLocks noChangeAspect="1"/>
          </p:cNvPicPr>
          <p:nvPr/>
        </p:nvPicPr>
        <p:blipFill>
          <a:blip r:embed="rId4"/>
          <a:stretch>
            <a:fillRect/>
          </a:stretch>
        </p:blipFill>
        <p:spPr>
          <a:xfrm>
            <a:off x="8168639" y="1662271"/>
            <a:ext cx="3562350" cy="2266950"/>
          </a:xfrm>
          <a:prstGeom prst="rect">
            <a:avLst/>
          </a:prstGeom>
        </p:spPr>
      </p:pic>
      <p:pic>
        <p:nvPicPr>
          <p:cNvPr id="7" name="Imagen 6"/>
          <p:cNvPicPr>
            <a:picLocks noChangeAspect="1"/>
          </p:cNvPicPr>
          <p:nvPr/>
        </p:nvPicPr>
        <p:blipFill>
          <a:blip r:embed="rId5"/>
          <a:stretch>
            <a:fillRect/>
          </a:stretch>
        </p:blipFill>
        <p:spPr>
          <a:xfrm>
            <a:off x="8883014" y="4510934"/>
            <a:ext cx="2847975" cy="1790700"/>
          </a:xfrm>
          <a:prstGeom prst="rect">
            <a:avLst/>
          </a:prstGeom>
        </p:spPr>
      </p:pic>
      <p:pic>
        <p:nvPicPr>
          <p:cNvPr id="8" name="Imagen 7"/>
          <p:cNvPicPr>
            <a:picLocks noChangeAspect="1"/>
          </p:cNvPicPr>
          <p:nvPr/>
        </p:nvPicPr>
        <p:blipFill>
          <a:blip r:embed="rId6"/>
          <a:stretch>
            <a:fillRect/>
          </a:stretch>
        </p:blipFill>
        <p:spPr>
          <a:xfrm>
            <a:off x="818197" y="4072784"/>
            <a:ext cx="3590925" cy="2228850"/>
          </a:xfrm>
          <a:prstGeom prst="rect">
            <a:avLst/>
          </a:prstGeom>
        </p:spPr>
      </p:pic>
      <p:sp>
        <p:nvSpPr>
          <p:cNvPr id="9" name="Rectángulo 8"/>
          <p:cNvSpPr/>
          <p:nvPr/>
        </p:nvSpPr>
        <p:spPr>
          <a:xfrm>
            <a:off x="4892040" y="4741862"/>
            <a:ext cx="3829050" cy="981423"/>
          </a:xfrm>
          <a:prstGeom prst="rect">
            <a:avLst/>
          </a:prstGeom>
        </p:spPr>
        <p:txBody>
          <a:bodyPr wrap="square">
            <a:spAutoFit/>
          </a:bodyPr>
          <a:lstStyle/>
          <a:p>
            <a:pPr>
              <a:lnSpc>
                <a:spcPct val="107000"/>
              </a:lnSpc>
              <a:spcAft>
                <a:spcPts val="800"/>
              </a:spcAft>
            </a:pPr>
            <a:r>
              <a:rPr lang="es-CO" dirty="0">
                <a:solidFill>
                  <a:srgbClr val="000000"/>
                </a:solidFill>
                <a:latin typeface="Arial" panose="020B0604020202020204" pitchFamily="34" charset="0"/>
                <a:ea typeface="Calibri" panose="020F0502020204030204" pitchFamily="34" charset="0"/>
                <a:cs typeface="Times New Roman" panose="02020603050405020304" pitchFamily="18" charset="0"/>
              </a:rPr>
              <a:t>Un conjunto es una agrupación de elementos, </a:t>
            </a:r>
            <a:r>
              <a:rPr lang="es-CO" dirty="0" smtClean="0">
                <a:solidFill>
                  <a:srgbClr val="000000"/>
                </a:solidFill>
                <a:latin typeface="Arial" panose="020B0604020202020204" pitchFamily="34" charset="0"/>
                <a:ea typeface="Calibri" panose="020F0502020204030204" pitchFamily="34" charset="0"/>
                <a:cs typeface="Times New Roman" panose="02020603050405020304" pitchFamily="18" charset="0"/>
              </a:rPr>
              <a:t>que </a:t>
            </a:r>
            <a:r>
              <a:rPr lang="es-CO" dirty="0">
                <a:solidFill>
                  <a:srgbClr val="000000"/>
                </a:solidFill>
                <a:latin typeface="Arial" panose="020B0604020202020204" pitchFamily="34" charset="0"/>
                <a:ea typeface="Calibri" panose="020F0502020204030204" pitchFamily="34" charset="0"/>
                <a:cs typeface="Times New Roman" panose="02020603050405020304" pitchFamily="18" charset="0"/>
              </a:rPr>
              <a:t>a lo mejor tienen una característica común.</a:t>
            </a:r>
            <a:endParaRPr lang="es-CO"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4459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a:stretch>
            <a:fillRect/>
          </a:stretch>
        </p:blipFill>
        <p:spPr>
          <a:xfrm>
            <a:off x="8795628" y="286115"/>
            <a:ext cx="3105150" cy="2295525"/>
          </a:xfrm>
          <a:prstGeom prst="rect">
            <a:avLst/>
          </a:prstGeom>
        </p:spPr>
      </p:pic>
      <p:pic>
        <p:nvPicPr>
          <p:cNvPr id="11" name="Imagen 10"/>
          <p:cNvPicPr>
            <a:picLocks noChangeAspect="1"/>
          </p:cNvPicPr>
          <p:nvPr/>
        </p:nvPicPr>
        <p:blipFill>
          <a:blip r:embed="rId3"/>
          <a:stretch>
            <a:fillRect/>
          </a:stretch>
        </p:blipFill>
        <p:spPr>
          <a:xfrm>
            <a:off x="6421095" y="2096919"/>
            <a:ext cx="3057525" cy="2257425"/>
          </a:xfrm>
          <a:prstGeom prst="rect">
            <a:avLst/>
          </a:prstGeom>
        </p:spPr>
      </p:pic>
      <p:sp>
        <p:nvSpPr>
          <p:cNvPr id="2" name="Título 1"/>
          <p:cNvSpPr>
            <a:spLocks noGrp="1"/>
          </p:cNvSpPr>
          <p:nvPr>
            <p:ph type="title"/>
          </p:nvPr>
        </p:nvSpPr>
        <p:spPr>
          <a:xfrm>
            <a:off x="631503" y="72125"/>
            <a:ext cx="4374837" cy="1658198"/>
          </a:xfrm>
        </p:spPr>
        <p:txBody>
          <a:bodyPr>
            <a:normAutofit/>
          </a:bodyPr>
          <a:lstStyle/>
          <a:p>
            <a:r>
              <a:rPr lang="es-MX" dirty="0" smtClean="0"/>
              <a:t>Grafos</a:t>
            </a:r>
            <a:br>
              <a:rPr lang="es-MX" dirty="0" smtClean="0"/>
            </a:br>
            <a:r>
              <a:rPr lang="es-CO" sz="1600" dirty="0">
                <a:hlinkClick r:id="rId4"/>
              </a:rPr>
              <a:t>http://www.unipamplona.edu.co/unipamplona/portalIG/home_23/recursos/general/11072012/grafo3.pdf</a:t>
            </a:r>
            <a:endParaRPr lang="es-CO" dirty="0"/>
          </a:p>
        </p:txBody>
      </p:sp>
      <p:sp>
        <p:nvSpPr>
          <p:cNvPr id="9" name="Rectángulo 8"/>
          <p:cNvSpPr/>
          <p:nvPr/>
        </p:nvSpPr>
        <p:spPr>
          <a:xfrm>
            <a:off x="693182" y="1592664"/>
            <a:ext cx="3829050" cy="1200329"/>
          </a:xfrm>
          <a:prstGeom prst="rect">
            <a:avLst/>
          </a:prstGeom>
        </p:spPr>
        <p:txBody>
          <a:bodyPr wrap="square">
            <a:spAutoFit/>
          </a:bodyPr>
          <a:lstStyle/>
          <a:p>
            <a:pPr algn="just"/>
            <a:r>
              <a:rPr lang="es-CO" dirty="0"/>
              <a:t>Un grafo es una estructura de datos no lineales de naturaleza dinámica que contiene una serie de elementos conectados entre sí</a:t>
            </a:r>
            <a:r>
              <a:rPr lang="es-CO" dirty="0" smtClean="0"/>
              <a:t>.</a:t>
            </a:r>
            <a:endParaRPr lang="es-CO" dirty="0"/>
          </a:p>
        </p:txBody>
      </p:sp>
      <p:pic>
        <p:nvPicPr>
          <p:cNvPr id="10" name="Marcador de contenido 9"/>
          <p:cNvPicPr>
            <a:picLocks noGrp="1" noChangeAspect="1"/>
          </p:cNvPicPr>
          <p:nvPr>
            <p:ph idx="1"/>
          </p:nvPr>
        </p:nvPicPr>
        <p:blipFill>
          <a:blip r:embed="rId5"/>
          <a:stretch>
            <a:fillRect/>
          </a:stretch>
        </p:blipFill>
        <p:spPr>
          <a:xfrm>
            <a:off x="4904899" y="162643"/>
            <a:ext cx="3343275" cy="2343150"/>
          </a:xfrm>
          <a:prstGeom prst="rect">
            <a:avLst/>
          </a:prstGeom>
        </p:spPr>
      </p:pic>
      <p:pic>
        <p:nvPicPr>
          <p:cNvPr id="13" name="Imagen 12"/>
          <p:cNvPicPr>
            <a:picLocks noChangeAspect="1"/>
          </p:cNvPicPr>
          <p:nvPr/>
        </p:nvPicPr>
        <p:blipFill>
          <a:blip r:embed="rId6"/>
          <a:stretch>
            <a:fillRect/>
          </a:stretch>
        </p:blipFill>
        <p:spPr>
          <a:xfrm>
            <a:off x="693182" y="3094179"/>
            <a:ext cx="2232114" cy="1621441"/>
          </a:xfrm>
          <a:prstGeom prst="rect">
            <a:avLst/>
          </a:prstGeom>
        </p:spPr>
      </p:pic>
      <p:pic>
        <p:nvPicPr>
          <p:cNvPr id="14" name="Imagen 13"/>
          <p:cNvPicPr>
            <a:picLocks noChangeAspect="1"/>
          </p:cNvPicPr>
          <p:nvPr/>
        </p:nvPicPr>
        <p:blipFill>
          <a:blip r:embed="rId7"/>
          <a:stretch>
            <a:fillRect/>
          </a:stretch>
        </p:blipFill>
        <p:spPr>
          <a:xfrm>
            <a:off x="8248174" y="5327486"/>
            <a:ext cx="2728968" cy="1345480"/>
          </a:xfrm>
          <a:prstGeom prst="rect">
            <a:avLst/>
          </a:prstGeom>
        </p:spPr>
      </p:pic>
      <p:sp>
        <p:nvSpPr>
          <p:cNvPr id="15" name="Rectángulo 14"/>
          <p:cNvSpPr/>
          <p:nvPr/>
        </p:nvSpPr>
        <p:spPr>
          <a:xfrm>
            <a:off x="631503" y="5055993"/>
            <a:ext cx="4914900" cy="646331"/>
          </a:xfrm>
          <a:prstGeom prst="rect">
            <a:avLst/>
          </a:prstGeom>
        </p:spPr>
        <p:txBody>
          <a:bodyPr wrap="square">
            <a:spAutoFit/>
          </a:bodyPr>
          <a:lstStyle/>
          <a:p>
            <a:r>
              <a:rPr lang="es-CO" dirty="0" smtClean="0"/>
              <a:t>Un sub </a:t>
            </a:r>
            <a:r>
              <a:rPr lang="es-CO" dirty="0"/>
              <a:t>grafo es una porción de ese grafo que a lo mejor puede funcionar de manera </a:t>
            </a:r>
            <a:r>
              <a:rPr lang="es-CO" dirty="0" smtClean="0"/>
              <a:t>independiente.</a:t>
            </a:r>
            <a:endParaRPr lang="es-CO" dirty="0"/>
          </a:p>
        </p:txBody>
      </p:sp>
      <p:sp>
        <p:nvSpPr>
          <p:cNvPr id="16" name="Rectángulo 15"/>
          <p:cNvSpPr/>
          <p:nvPr/>
        </p:nvSpPr>
        <p:spPr>
          <a:xfrm>
            <a:off x="8071728" y="4715620"/>
            <a:ext cx="3829050" cy="923330"/>
          </a:xfrm>
          <a:prstGeom prst="rect">
            <a:avLst/>
          </a:prstGeom>
        </p:spPr>
        <p:txBody>
          <a:bodyPr wrap="square">
            <a:spAutoFit/>
          </a:bodyPr>
          <a:lstStyle/>
          <a:p>
            <a:r>
              <a:rPr lang="es-CO" dirty="0" smtClean="0"/>
              <a:t>Hay </a:t>
            </a:r>
            <a:r>
              <a:rPr lang="es-CO" dirty="0"/>
              <a:t>distintos tipos de grafos los dirigidos y los no dirigidos. </a:t>
            </a:r>
          </a:p>
          <a:p>
            <a:endParaRPr lang="es-CO" dirty="0"/>
          </a:p>
        </p:txBody>
      </p:sp>
    </p:spTree>
    <p:extLst>
      <p:ext uri="{BB962C8B-B14F-4D97-AF65-F5344CB8AC3E}">
        <p14:creationId xmlns:p14="http://schemas.microsoft.com/office/powerpoint/2010/main" val="118511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1000"/>
                                        <p:tgtEl>
                                          <p:spTgt spid="15"/>
                                        </p:tgtEl>
                                      </p:cBhvr>
                                    </p:animEffect>
                                    <p:anim calcmode="lin" valueType="num">
                                      <p:cBhvr>
                                        <p:cTn id="39" dur="1000" fill="hold"/>
                                        <p:tgtEl>
                                          <p:spTgt spid="15"/>
                                        </p:tgtEl>
                                        <p:attrNameLst>
                                          <p:attrName>ppt_x</p:attrName>
                                        </p:attrNameLst>
                                      </p:cBhvr>
                                      <p:tavLst>
                                        <p:tav tm="0">
                                          <p:val>
                                            <p:strVal val="#ppt_x"/>
                                          </p:val>
                                        </p:tav>
                                        <p:tav tm="100000">
                                          <p:val>
                                            <p:strVal val="#ppt_x"/>
                                          </p:val>
                                        </p:tav>
                                      </p:tavLst>
                                    </p:anim>
                                    <p:anim calcmode="lin" valueType="num">
                                      <p:cBhvr>
                                        <p:cTn id="4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par>
                                <p:cTn id="48" presetID="47" presetClass="entr" presetSubtype="0"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1000"/>
                                        <p:tgtEl>
                                          <p:spTgt spid="14"/>
                                        </p:tgtEl>
                                      </p:cBhvr>
                                    </p:animEffect>
                                    <p:anim calcmode="lin" valueType="num">
                                      <p:cBhvr>
                                        <p:cTn id="51" dur="1000" fill="hold"/>
                                        <p:tgtEl>
                                          <p:spTgt spid="14"/>
                                        </p:tgtEl>
                                        <p:attrNameLst>
                                          <p:attrName>ppt_x</p:attrName>
                                        </p:attrNameLst>
                                      </p:cBhvr>
                                      <p:tavLst>
                                        <p:tav tm="0">
                                          <p:val>
                                            <p:strVal val="#ppt_x"/>
                                          </p:val>
                                        </p:tav>
                                        <p:tav tm="100000">
                                          <p:val>
                                            <p:strVal val="#ppt_x"/>
                                          </p:val>
                                        </p:tav>
                                      </p:tavLst>
                                    </p:anim>
                                    <p:anim calcmode="lin" valueType="num">
                                      <p:cBhvr>
                                        <p:cTn id="5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5" grpId="0"/>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Matriz de adyacencia</a:t>
            </a:r>
            <a:endParaRPr lang="es-CO" dirty="0"/>
          </a:p>
        </p:txBody>
      </p:sp>
      <p:sp>
        <p:nvSpPr>
          <p:cNvPr id="3" name="Marcador de contenido 2"/>
          <p:cNvSpPr>
            <a:spLocks noGrp="1"/>
          </p:cNvSpPr>
          <p:nvPr>
            <p:ph idx="1"/>
          </p:nvPr>
        </p:nvSpPr>
        <p:spPr>
          <a:xfrm>
            <a:off x="676657" y="2011680"/>
            <a:ext cx="6375654" cy="3766185"/>
          </a:xfrm>
        </p:spPr>
        <p:txBody>
          <a:bodyPr/>
          <a:lstStyle/>
          <a:p>
            <a:pPr algn="just"/>
            <a:r>
              <a:rPr lang="es-CO" dirty="0"/>
              <a:t>Para poder caracterizar un grafo podemos usar la matriz de adyacencias, que no es más que establecer una relación numérica de uno cero entre elementos de ese grafo que nos describirían si es el elemento están conectados o no. 	</a:t>
            </a:r>
            <a:endParaRPr lang="es-CO" dirty="0" smtClean="0"/>
          </a:p>
          <a:p>
            <a:endParaRPr lang="es-CO" dirty="0"/>
          </a:p>
          <a:p>
            <a:r>
              <a:rPr lang="es-CO" dirty="0" smtClean="0"/>
              <a:t>“No </a:t>
            </a:r>
            <a:r>
              <a:rPr lang="es-CO" dirty="0"/>
              <a:t>es más que una manera analítica de representar un </a:t>
            </a:r>
            <a:r>
              <a:rPr lang="es-CO" dirty="0" smtClean="0"/>
              <a:t>grafo“</a:t>
            </a:r>
            <a:endParaRPr lang="es-CO" dirty="0"/>
          </a:p>
          <a:p>
            <a:pPr algn="just"/>
            <a:endParaRPr lang="es-CO" dirty="0"/>
          </a:p>
        </p:txBody>
      </p:sp>
      <p:pic>
        <p:nvPicPr>
          <p:cNvPr id="5" name="Imagen 4"/>
          <p:cNvPicPr>
            <a:picLocks noChangeAspect="1"/>
          </p:cNvPicPr>
          <p:nvPr/>
        </p:nvPicPr>
        <p:blipFill>
          <a:blip r:embed="rId2"/>
          <a:stretch>
            <a:fillRect/>
          </a:stretch>
        </p:blipFill>
        <p:spPr>
          <a:xfrm>
            <a:off x="8387715" y="2011680"/>
            <a:ext cx="1922145" cy="1686946"/>
          </a:xfrm>
          <a:prstGeom prst="rect">
            <a:avLst/>
          </a:prstGeom>
        </p:spPr>
      </p:pic>
      <p:pic>
        <p:nvPicPr>
          <p:cNvPr id="6" name="Imagen 5"/>
          <p:cNvPicPr>
            <a:picLocks noChangeAspect="1"/>
          </p:cNvPicPr>
          <p:nvPr/>
        </p:nvPicPr>
        <p:blipFill>
          <a:blip r:embed="rId3"/>
          <a:stretch>
            <a:fillRect/>
          </a:stretch>
        </p:blipFill>
        <p:spPr>
          <a:xfrm>
            <a:off x="7071744" y="4085272"/>
            <a:ext cx="4176890" cy="1926908"/>
          </a:xfrm>
          <a:prstGeom prst="rect">
            <a:avLst/>
          </a:prstGeom>
        </p:spPr>
      </p:pic>
    </p:spTree>
    <p:extLst>
      <p:ext uri="{BB962C8B-B14F-4D97-AF65-F5344CB8AC3E}">
        <p14:creationId xmlns:p14="http://schemas.microsoft.com/office/powerpoint/2010/main" val="32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smtClean="0"/>
              <a:t>Grafo Bipartito</a:t>
            </a:r>
            <a:br>
              <a:rPr lang="es-MX" dirty="0" smtClean="0"/>
            </a:br>
            <a:r>
              <a:rPr lang="es-CO" sz="2800" dirty="0">
                <a:hlinkClick r:id="rId2"/>
              </a:rPr>
              <a:t>https://</a:t>
            </a:r>
            <a:r>
              <a:rPr lang="es-CO" sz="2800" dirty="0" smtClean="0">
                <a:hlinkClick r:id="rId2"/>
              </a:rPr>
              <a:t>www.youtube.com/watch?v=oxslxaHiQEI</a:t>
            </a:r>
            <a:r>
              <a:rPr lang="es-CO" sz="2800" dirty="0" smtClean="0"/>
              <a:t/>
            </a:r>
            <a:br>
              <a:rPr lang="es-CO" sz="2800" dirty="0" smtClean="0"/>
            </a:br>
            <a:r>
              <a:rPr lang="es-CO" sz="2800" dirty="0">
                <a:hlinkClick r:id="rId3"/>
              </a:rPr>
              <a:t>https://www.youtube.com/watch?v=XW86MDEDj9I</a:t>
            </a:r>
            <a:endParaRPr lang="es-CO" sz="2800" dirty="0"/>
          </a:p>
        </p:txBody>
      </p:sp>
      <p:pic>
        <p:nvPicPr>
          <p:cNvPr id="6" name="Marcador de contenido 5"/>
          <p:cNvPicPr>
            <a:picLocks noGrp="1" noChangeAspect="1"/>
          </p:cNvPicPr>
          <p:nvPr>
            <p:ph idx="1"/>
          </p:nvPr>
        </p:nvPicPr>
        <p:blipFill rotWithShape="1">
          <a:blip r:embed="rId4"/>
          <a:srcRect t="7913"/>
          <a:stretch/>
        </p:blipFill>
        <p:spPr>
          <a:xfrm>
            <a:off x="330516" y="2480310"/>
            <a:ext cx="6253163" cy="3754002"/>
          </a:xfrm>
          <a:prstGeom prst="rect">
            <a:avLst/>
          </a:prstGeom>
        </p:spPr>
      </p:pic>
      <p:sp>
        <p:nvSpPr>
          <p:cNvPr id="7" name="Rectángulo 6"/>
          <p:cNvSpPr/>
          <p:nvPr/>
        </p:nvSpPr>
        <p:spPr>
          <a:xfrm>
            <a:off x="7875270" y="2244566"/>
            <a:ext cx="3303270" cy="2585323"/>
          </a:xfrm>
          <a:prstGeom prst="rect">
            <a:avLst/>
          </a:prstGeom>
        </p:spPr>
        <p:txBody>
          <a:bodyPr wrap="square">
            <a:spAutoFit/>
          </a:bodyPr>
          <a:lstStyle/>
          <a:p>
            <a:pPr algn="just"/>
            <a:r>
              <a:rPr lang="es-MX" dirty="0">
                <a:solidFill>
                  <a:srgbClr val="000000"/>
                </a:solidFill>
                <a:latin typeface="LiberationSans_-_1"/>
              </a:rPr>
              <a:t>El teorema de Hall es a veces conocido como el “teorema del matrimonio”, porque dice que si en un pueblo todo conjunto de k hombres conoce al menos a k mujeres entonces se pueden casar a todos los hombres con alguna mujer que al menos conocen.</a:t>
            </a:r>
            <a:endParaRPr lang="es-CO" dirty="0"/>
          </a:p>
        </p:txBody>
      </p:sp>
      <p:pic>
        <p:nvPicPr>
          <p:cNvPr id="8" name="Imagen 7"/>
          <p:cNvPicPr>
            <a:picLocks noChangeAspect="1"/>
          </p:cNvPicPr>
          <p:nvPr/>
        </p:nvPicPr>
        <p:blipFill>
          <a:blip r:embed="rId5"/>
          <a:stretch>
            <a:fillRect/>
          </a:stretch>
        </p:blipFill>
        <p:spPr>
          <a:xfrm>
            <a:off x="9132570" y="5034162"/>
            <a:ext cx="1428750" cy="1200150"/>
          </a:xfrm>
          <a:prstGeom prst="rect">
            <a:avLst/>
          </a:prstGeom>
        </p:spPr>
      </p:pic>
    </p:spTree>
    <p:extLst>
      <p:ext uri="{BB962C8B-B14F-4D97-AF65-F5344CB8AC3E}">
        <p14:creationId xmlns:p14="http://schemas.microsoft.com/office/powerpoint/2010/main" val="13907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dirty="0"/>
              <a:t>¿Para qué sirve todo esto</a:t>
            </a:r>
            <a:r>
              <a:rPr lang="es-CO" b="1" dirty="0" smtClean="0"/>
              <a:t>?</a:t>
            </a:r>
            <a:endParaRPr lang="es-CO" dirty="0"/>
          </a:p>
        </p:txBody>
      </p:sp>
      <p:sp>
        <p:nvSpPr>
          <p:cNvPr id="3" name="Marcador de contenido 2"/>
          <p:cNvSpPr>
            <a:spLocks noGrp="1"/>
          </p:cNvSpPr>
          <p:nvPr>
            <p:ph idx="1"/>
          </p:nvPr>
        </p:nvSpPr>
        <p:spPr>
          <a:xfrm>
            <a:off x="4530435" y="2369127"/>
            <a:ext cx="6899563" cy="2993102"/>
          </a:xfrm>
        </p:spPr>
        <p:txBody>
          <a:bodyPr>
            <a:normAutofit/>
          </a:bodyPr>
          <a:lstStyle/>
          <a:p>
            <a:pPr algn="just"/>
            <a:r>
              <a:rPr lang="es-CO" dirty="0"/>
              <a:t>Los grafos son muy importantes en el Deep Learning Por que se crean unas cosas que se llaman neuronas artificiales y redes neuronales. Eso son grafos también, todo esto tienen aplicación directa y además sobre aspectos que son muy actuales y que se usan en casi todas la </a:t>
            </a:r>
            <a:r>
              <a:rPr lang="es-CO" dirty="0" smtClean="0"/>
              <a:t>empresas.</a:t>
            </a:r>
            <a:endParaRPr lang="es-CO" dirty="0"/>
          </a:p>
        </p:txBody>
      </p:sp>
      <p:pic>
        <p:nvPicPr>
          <p:cNvPr id="6146" name="Picture 2" descr="Cara Intelectual Del Emoji, Escribiendo El Mensaje Ilustración de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738" y="2172105"/>
            <a:ext cx="3269673" cy="326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77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wipe(down)">
                                      <p:cBhvr>
                                        <p:cTn id="12" dur="580">
                                          <p:stCondLst>
                                            <p:cond delay="0"/>
                                          </p:stCondLst>
                                        </p:cTn>
                                        <p:tgtEl>
                                          <p:spTgt spid="6146"/>
                                        </p:tgtEl>
                                      </p:cBhvr>
                                    </p:animEffect>
                                    <p:anim calcmode="lin" valueType="num">
                                      <p:cBhvr>
                                        <p:cTn id="13" dur="1822" tmFilter="0,0; 0.14,0.36; 0.43,0.73; 0.71,0.91; 1.0,1.0">
                                          <p:stCondLst>
                                            <p:cond delay="0"/>
                                          </p:stCondLst>
                                        </p:cTn>
                                        <p:tgtEl>
                                          <p:spTgt spid="614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14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14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14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146"/>
                                        </p:tgtEl>
                                        <p:attrNameLst>
                                          <p:attrName>ppt_y</p:attrName>
                                        </p:attrNameLst>
                                      </p:cBhvr>
                                      <p:tavLst>
                                        <p:tav tm="0" fmla="#ppt_y-sin(pi*$)/81">
                                          <p:val>
                                            <p:fltVal val="0"/>
                                          </p:val>
                                        </p:tav>
                                        <p:tav tm="100000">
                                          <p:val>
                                            <p:fltVal val="1"/>
                                          </p:val>
                                        </p:tav>
                                      </p:tavLst>
                                    </p:anim>
                                    <p:animScale>
                                      <p:cBhvr>
                                        <p:cTn id="18" dur="26">
                                          <p:stCondLst>
                                            <p:cond delay="650"/>
                                          </p:stCondLst>
                                        </p:cTn>
                                        <p:tgtEl>
                                          <p:spTgt spid="6146"/>
                                        </p:tgtEl>
                                      </p:cBhvr>
                                      <p:to x="100000" y="60000"/>
                                    </p:animScale>
                                    <p:animScale>
                                      <p:cBhvr>
                                        <p:cTn id="19" dur="166" decel="50000">
                                          <p:stCondLst>
                                            <p:cond delay="676"/>
                                          </p:stCondLst>
                                        </p:cTn>
                                        <p:tgtEl>
                                          <p:spTgt spid="6146"/>
                                        </p:tgtEl>
                                      </p:cBhvr>
                                      <p:to x="100000" y="100000"/>
                                    </p:animScale>
                                    <p:animScale>
                                      <p:cBhvr>
                                        <p:cTn id="20" dur="26">
                                          <p:stCondLst>
                                            <p:cond delay="1312"/>
                                          </p:stCondLst>
                                        </p:cTn>
                                        <p:tgtEl>
                                          <p:spTgt spid="6146"/>
                                        </p:tgtEl>
                                      </p:cBhvr>
                                      <p:to x="100000" y="80000"/>
                                    </p:animScale>
                                    <p:animScale>
                                      <p:cBhvr>
                                        <p:cTn id="21" dur="166" decel="50000">
                                          <p:stCondLst>
                                            <p:cond delay="1338"/>
                                          </p:stCondLst>
                                        </p:cTn>
                                        <p:tgtEl>
                                          <p:spTgt spid="6146"/>
                                        </p:tgtEl>
                                      </p:cBhvr>
                                      <p:to x="100000" y="100000"/>
                                    </p:animScale>
                                    <p:animScale>
                                      <p:cBhvr>
                                        <p:cTn id="22" dur="26">
                                          <p:stCondLst>
                                            <p:cond delay="1642"/>
                                          </p:stCondLst>
                                        </p:cTn>
                                        <p:tgtEl>
                                          <p:spTgt spid="6146"/>
                                        </p:tgtEl>
                                      </p:cBhvr>
                                      <p:to x="100000" y="90000"/>
                                    </p:animScale>
                                    <p:animScale>
                                      <p:cBhvr>
                                        <p:cTn id="23" dur="166" decel="50000">
                                          <p:stCondLst>
                                            <p:cond delay="1668"/>
                                          </p:stCondLst>
                                        </p:cTn>
                                        <p:tgtEl>
                                          <p:spTgt spid="6146"/>
                                        </p:tgtEl>
                                      </p:cBhvr>
                                      <p:to x="100000" y="100000"/>
                                    </p:animScale>
                                    <p:animScale>
                                      <p:cBhvr>
                                        <p:cTn id="24" dur="26">
                                          <p:stCondLst>
                                            <p:cond delay="1808"/>
                                          </p:stCondLst>
                                        </p:cTn>
                                        <p:tgtEl>
                                          <p:spTgt spid="6146"/>
                                        </p:tgtEl>
                                      </p:cBhvr>
                                      <p:to x="100000" y="95000"/>
                                    </p:animScale>
                                    <p:animScale>
                                      <p:cBhvr>
                                        <p:cTn id="25" dur="166" decel="50000">
                                          <p:stCondLst>
                                            <p:cond delay="1834"/>
                                          </p:stCondLst>
                                        </p:cTn>
                                        <p:tgtEl>
                                          <p:spTgt spid="6146"/>
                                        </p:tgtEl>
                                      </p:cBhvr>
                                      <p:to x="100000" y="100000"/>
                                    </p:animScale>
                                  </p:childTnLst>
                                </p:cTn>
                              </p:par>
                              <p:par>
                                <p:cTn id="26" presetID="26" presetClass="entr" presetSubtype="0" fill="hold" grpId="0" nodeType="with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wipe(down)">
                                      <p:cBhvr>
                                        <p:cTn id="28" dur="580">
                                          <p:stCondLst>
                                            <p:cond delay="0"/>
                                          </p:stCondLst>
                                        </p:cTn>
                                        <p:tgtEl>
                                          <p:spTgt spid="3">
                                            <p:txEl>
                                              <p:pRg st="0" end="0"/>
                                            </p:txEl>
                                          </p:spTgt>
                                        </p:tgtEl>
                                      </p:cBhvr>
                                    </p:animEffect>
                                    <p:anim calcmode="lin" valueType="num">
                                      <p:cBhvr>
                                        <p:cTn id="29"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3">
                                            <p:txEl>
                                              <p:pRg st="0" end="0"/>
                                            </p:txEl>
                                          </p:spTgt>
                                        </p:tgtEl>
                                      </p:cBhvr>
                                      <p:to x="100000" y="60000"/>
                                    </p:animScale>
                                    <p:animScale>
                                      <p:cBhvr>
                                        <p:cTn id="35" dur="166" decel="50000">
                                          <p:stCondLst>
                                            <p:cond delay="676"/>
                                          </p:stCondLst>
                                        </p:cTn>
                                        <p:tgtEl>
                                          <p:spTgt spid="3">
                                            <p:txEl>
                                              <p:pRg st="0" end="0"/>
                                            </p:txEl>
                                          </p:spTgt>
                                        </p:tgtEl>
                                      </p:cBhvr>
                                      <p:to x="100000" y="100000"/>
                                    </p:animScale>
                                    <p:animScale>
                                      <p:cBhvr>
                                        <p:cTn id="36" dur="26">
                                          <p:stCondLst>
                                            <p:cond delay="1312"/>
                                          </p:stCondLst>
                                        </p:cTn>
                                        <p:tgtEl>
                                          <p:spTgt spid="3">
                                            <p:txEl>
                                              <p:pRg st="0" end="0"/>
                                            </p:txEl>
                                          </p:spTgt>
                                        </p:tgtEl>
                                      </p:cBhvr>
                                      <p:to x="100000" y="80000"/>
                                    </p:animScale>
                                    <p:animScale>
                                      <p:cBhvr>
                                        <p:cTn id="37" dur="166" decel="50000">
                                          <p:stCondLst>
                                            <p:cond delay="1338"/>
                                          </p:stCondLst>
                                        </p:cTn>
                                        <p:tgtEl>
                                          <p:spTgt spid="3">
                                            <p:txEl>
                                              <p:pRg st="0" end="0"/>
                                            </p:txEl>
                                          </p:spTgt>
                                        </p:tgtEl>
                                      </p:cBhvr>
                                      <p:to x="100000" y="100000"/>
                                    </p:animScale>
                                    <p:animScale>
                                      <p:cBhvr>
                                        <p:cTn id="38" dur="26">
                                          <p:stCondLst>
                                            <p:cond delay="1642"/>
                                          </p:stCondLst>
                                        </p:cTn>
                                        <p:tgtEl>
                                          <p:spTgt spid="3">
                                            <p:txEl>
                                              <p:pRg st="0" end="0"/>
                                            </p:txEl>
                                          </p:spTgt>
                                        </p:tgtEl>
                                      </p:cBhvr>
                                      <p:to x="100000" y="90000"/>
                                    </p:animScale>
                                    <p:animScale>
                                      <p:cBhvr>
                                        <p:cTn id="39" dur="166" decel="50000">
                                          <p:stCondLst>
                                            <p:cond delay="1668"/>
                                          </p:stCondLst>
                                        </p:cTn>
                                        <p:tgtEl>
                                          <p:spTgt spid="3">
                                            <p:txEl>
                                              <p:pRg st="0" end="0"/>
                                            </p:txEl>
                                          </p:spTgt>
                                        </p:tgtEl>
                                      </p:cBhvr>
                                      <p:to x="100000" y="100000"/>
                                    </p:animScale>
                                    <p:animScale>
                                      <p:cBhvr>
                                        <p:cTn id="40" dur="26">
                                          <p:stCondLst>
                                            <p:cond delay="1808"/>
                                          </p:stCondLst>
                                        </p:cTn>
                                        <p:tgtEl>
                                          <p:spTgt spid="3">
                                            <p:txEl>
                                              <p:pRg st="0" end="0"/>
                                            </p:txEl>
                                          </p:spTgt>
                                        </p:tgtEl>
                                      </p:cBhvr>
                                      <p:to x="100000" y="95000"/>
                                    </p:animScale>
                                    <p:animScale>
                                      <p:cBhvr>
                                        <p:cTn id="41"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Arboles</a:t>
            </a:r>
            <a:endParaRPr lang="es-CO" dirty="0"/>
          </a:p>
        </p:txBody>
      </p:sp>
      <p:pic>
        <p:nvPicPr>
          <p:cNvPr id="5" name="Marcador de contenido 4"/>
          <p:cNvPicPr>
            <a:picLocks noGrp="1" noChangeAspect="1"/>
          </p:cNvPicPr>
          <p:nvPr>
            <p:ph idx="1"/>
          </p:nvPr>
        </p:nvPicPr>
        <p:blipFill rotWithShape="1">
          <a:blip r:embed="rId2"/>
          <a:srcRect t="3486"/>
          <a:stretch/>
        </p:blipFill>
        <p:spPr>
          <a:xfrm>
            <a:off x="4634864" y="4234656"/>
            <a:ext cx="3429000" cy="2105184"/>
          </a:xfrm>
          <a:prstGeom prst="rect">
            <a:avLst/>
          </a:prstGeom>
        </p:spPr>
      </p:pic>
      <p:pic>
        <p:nvPicPr>
          <p:cNvPr id="4" name="Imagen 3"/>
          <p:cNvPicPr>
            <a:picLocks noChangeAspect="1"/>
          </p:cNvPicPr>
          <p:nvPr/>
        </p:nvPicPr>
        <p:blipFill>
          <a:blip r:embed="rId3"/>
          <a:stretch>
            <a:fillRect/>
          </a:stretch>
        </p:blipFill>
        <p:spPr>
          <a:xfrm>
            <a:off x="6349364" y="1328632"/>
            <a:ext cx="3429000" cy="2343150"/>
          </a:xfrm>
          <a:prstGeom prst="rect">
            <a:avLst/>
          </a:prstGeom>
        </p:spPr>
      </p:pic>
      <p:pic>
        <p:nvPicPr>
          <p:cNvPr id="6" name="Imagen 5"/>
          <p:cNvPicPr>
            <a:picLocks noChangeAspect="1"/>
          </p:cNvPicPr>
          <p:nvPr/>
        </p:nvPicPr>
        <p:blipFill rotWithShape="1">
          <a:blip r:embed="rId4"/>
          <a:srcRect t="5000"/>
          <a:stretch/>
        </p:blipFill>
        <p:spPr>
          <a:xfrm>
            <a:off x="8310562" y="4240530"/>
            <a:ext cx="3457575" cy="2099310"/>
          </a:xfrm>
          <a:prstGeom prst="rect">
            <a:avLst/>
          </a:prstGeom>
        </p:spPr>
      </p:pic>
      <p:sp>
        <p:nvSpPr>
          <p:cNvPr id="7" name="Rectángulo 6"/>
          <p:cNvSpPr/>
          <p:nvPr/>
        </p:nvSpPr>
        <p:spPr>
          <a:xfrm>
            <a:off x="537210" y="2884707"/>
            <a:ext cx="3669030" cy="1574149"/>
          </a:xfrm>
          <a:prstGeom prst="rect">
            <a:avLst/>
          </a:prstGeom>
        </p:spPr>
        <p:txBody>
          <a:bodyPr wrap="square">
            <a:spAutoFit/>
          </a:bodyPr>
          <a:lstStyle/>
          <a:p>
            <a:pPr algn="just">
              <a:lnSpc>
                <a:spcPct val="107000"/>
              </a:lnSpc>
              <a:spcAft>
                <a:spcPts val="800"/>
              </a:spcAft>
            </a:pPr>
            <a:r>
              <a:rPr lang="es-CO" dirty="0">
                <a:latin typeface="Calibri" panose="020F0502020204030204" pitchFamily="34" charset="0"/>
                <a:ea typeface="Calibri" panose="020F0502020204030204" pitchFamily="34" charset="0"/>
                <a:cs typeface="Times New Roman" panose="02020603050405020304" pitchFamily="18" charset="0"/>
              </a:rPr>
              <a:t>Un árbol es un tipo de grafo, direccionado (entre los vértices hay una cierta direccionalidad), pero y enraizado (hay un vértice que es la raíz).</a:t>
            </a:r>
            <a:endParaRPr lang="es-CO"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6726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smtClean="0"/>
              <a:t>Lógica</a:t>
            </a:r>
            <a:r>
              <a:rPr lang="es-CO" sz="3100" dirty="0" smtClean="0"/>
              <a:t/>
            </a:r>
            <a:br>
              <a:rPr lang="es-CO" sz="3100" dirty="0" smtClean="0"/>
            </a:br>
            <a:r>
              <a:rPr lang="es-CO" sz="3200" dirty="0">
                <a:hlinkClick r:id="rId2"/>
              </a:rPr>
              <a:t>https://www.youtube.com/watch?v=G53Da_gzsx0</a:t>
            </a:r>
            <a:endParaRPr lang="es-CO" sz="3100" dirty="0"/>
          </a:p>
        </p:txBody>
      </p:sp>
      <p:sp>
        <p:nvSpPr>
          <p:cNvPr id="3" name="Marcador de contenido 2"/>
          <p:cNvSpPr>
            <a:spLocks noGrp="1"/>
          </p:cNvSpPr>
          <p:nvPr>
            <p:ph idx="1"/>
          </p:nvPr>
        </p:nvSpPr>
        <p:spPr/>
        <p:txBody>
          <a:bodyPr>
            <a:normAutofit lnSpcReduction="10000"/>
          </a:bodyPr>
          <a:lstStyle/>
          <a:p>
            <a:r>
              <a:rPr lang="es-MX" sz="2000" dirty="0" smtClean="0"/>
              <a:t>La lógica es la ciencia formal que estudia la estructura o formas del pensamiento humano (como proposiciones, conceptos y razonamientos) para establecer leyes y principios válidos para obtener criterios de verdad. </a:t>
            </a:r>
          </a:p>
          <a:p>
            <a:r>
              <a:rPr lang="es-MX" sz="2000" dirty="0" smtClean="0"/>
              <a:t>La </a:t>
            </a:r>
            <a:r>
              <a:rPr lang="es-MX" sz="2000" dirty="0"/>
              <a:t>lógica proposicional es la rama de la lógica que estudia las variables proposicionales (p, q, r…), las oraciones y los conectores</a:t>
            </a:r>
            <a:r>
              <a:rPr lang="es-MX" sz="2000" dirty="0" smtClean="0"/>
              <a:t>.</a:t>
            </a:r>
          </a:p>
          <a:p>
            <a:endParaRPr lang="es-MX" sz="2000" dirty="0" smtClean="0"/>
          </a:p>
          <a:p>
            <a:r>
              <a:rPr lang="es-MX" sz="2000" dirty="0"/>
              <a:t>¬ negación NO</a:t>
            </a:r>
            <a:br>
              <a:rPr lang="es-MX" sz="2000" dirty="0"/>
            </a:br>
            <a:r>
              <a:rPr lang="es-MX" sz="2000" dirty="0"/>
              <a:t>∨ disyunción </a:t>
            </a:r>
            <a:r>
              <a:rPr lang="es-MX" sz="2000" dirty="0" smtClean="0"/>
              <a:t>O</a:t>
            </a:r>
            <a:r>
              <a:rPr lang="es-MX" sz="2000" dirty="0"/>
              <a:t/>
            </a:r>
            <a:br>
              <a:rPr lang="es-MX" sz="2000" dirty="0"/>
            </a:br>
            <a:r>
              <a:rPr lang="es-MX" sz="2000" dirty="0"/>
              <a:t>^ conjunción </a:t>
            </a:r>
            <a:r>
              <a:rPr lang="es-MX" sz="2000" dirty="0" smtClean="0"/>
              <a:t>Y</a:t>
            </a:r>
            <a:r>
              <a:rPr lang="es-MX" sz="2000" dirty="0"/>
              <a:t/>
            </a:r>
            <a:br>
              <a:rPr lang="es-MX" sz="2000" dirty="0"/>
            </a:br>
            <a:r>
              <a:rPr lang="es-MX" sz="2000" dirty="0"/>
              <a:t>→ implicancia IMPLICA</a:t>
            </a:r>
            <a:br>
              <a:rPr lang="es-MX" sz="2000" dirty="0"/>
            </a:br>
            <a:r>
              <a:rPr lang="es-MX" sz="2000" dirty="0"/>
              <a:t>↔ equivalencia </a:t>
            </a:r>
            <a:r>
              <a:rPr lang="es-MX" sz="2000" dirty="0" smtClean="0"/>
              <a:t>EQUIVALE</a:t>
            </a:r>
          </a:p>
          <a:p>
            <a:r>
              <a:rPr lang="es-CO" sz="2000" dirty="0">
                <a:hlinkClick r:id="rId3"/>
              </a:rPr>
              <a:t>https://es.scribd.com/doc/95800242/Formulario-de-Logica-Proposicional</a:t>
            </a:r>
            <a:endParaRPr lang="es-CO" sz="2000" dirty="0"/>
          </a:p>
        </p:txBody>
      </p:sp>
      <p:pic>
        <p:nvPicPr>
          <p:cNvPr id="5" name="Imagen 4"/>
          <p:cNvPicPr>
            <a:picLocks noChangeAspect="1"/>
          </p:cNvPicPr>
          <p:nvPr/>
        </p:nvPicPr>
        <p:blipFill>
          <a:blip r:embed="rId4"/>
          <a:stretch>
            <a:fillRect/>
          </a:stretch>
        </p:blipFill>
        <p:spPr>
          <a:xfrm>
            <a:off x="3713431" y="4049057"/>
            <a:ext cx="8305800" cy="1409700"/>
          </a:xfrm>
          <a:prstGeom prst="rect">
            <a:avLst/>
          </a:prstGeom>
        </p:spPr>
      </p:pic>
    </p:spTree>
    <p:extLst>
      <p:ext uri="{BB962C8B-B14F-4D97-AF65-F5344CB8AC3E}">
        <p14:creationId xmlns:p14="http://schemas.microsoft.com/office/powerpoint/2010/main" val="155252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arn(inVertical)">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Estadística</a:t>
            </a:r>
            <a:endParaRPr lang="es-CO" dirty="0"/>
          </a:p>
        </p:txBody>
      </p:sp>
      <p:pic>
        <p:nvPicPr>
          <p:cNvPr id="6" name="Marcador de contenido 5"/>
          <p:cNvPicPr>
            <a:picLocks noGrp="1" noChangeAspect="1"/>
          </p:cNvPicPr>
          <p:nvPr>
            <p:ph idx="1"/>
          </p:nvPr>
        </p:nvPicPr>
        <p:blipFill rotWithShape="1">
          <a:blip r:embed="rId2"/>
          <a:srcRect t="27210"/>
          <a:stretch/>
        </p:blipFill>
        <p:spPr>
          <a:xfrm>
            <a:off x="7806690" y="2930067"/>
            <a:ext cx="3918207" cy="1977603"/>
          </a:xfrm>
          <a:prstGeom prst="rect">
            <a:avLst/>
          </a:prstGeom>
        </p:spPr>
      </p:pic>
      <p:pic>
        <p:nvPicPr>
          <p:cNvPr id="4" name="Imagen 3"/>
          <p:cNvPicPr>
            <a:picLocks noChangeAspect="1"/>
          </p:cNvPicPr>
          <p:nvPr/>
        </p:nvPicPr>
        <p:blipFill>
          <a:blip r:embed="rId3"/>
          <a:stretch>
            <a:fillRect/>
          </a:stretch>
        </p:blipFill>
        <p:spPr>
          <a:xfrm>
            <a:off x="8165690" y="365081"/>
            <a:ext cx="3193447" cy="2298528"/>
          </a:xfrm>
          <a:prstGeom prst="rect">
            <a:avLst/>
          </a:prstGeom>
        </p:spPr>
      </p:pic>
      <p:pic>
        <p:nvPicPr>
          <p:cNvPr id="5" name="Imagen 4"/>
          <p:cNvPicPr>
            <a:picLocks noChangeAspect="1"/>
          </p:cNvPicPr>
          <p:nvPr/>
        </p:nvPicPr>
        <p:blipFill>
          <a:blip r:embed="rId4"/>
          <a:stretch>
            <a:fillRect/>
          </a:stretch>
        </p:blipFill>
        <p:spPr>
          <a:xfrm>
            <a:off x="1675021" y="4184742"/>
            <a:ext cx="3609975" cy="2609850"/>
          </a:xfrm>
          <a:prstGeom prst="rect">
            <a:avLst/>
          </a:prstGeom>
        </p:spPr>
      </p:pic>
      <p:pic>
        <p:nvPicPr>
          <p:cNvPr id="7" name="Imagen 6"/>
          <p:cNvPicPr>
            <a:picLocks noChangeAspect="1"/>
          </p:cNvPicPr>
          <p:nvPr/>
        </p:nvPicPr>
        <p:blipFill>
          <a:blip r:embed="rId5"/>
          <a:stretch>
            <a:fillRect/>
          </a:stretch>
        </p:blipFill>
        <p:spPr>
          <a:xfrm>
            <a:off x="8595360" y="6035591"/>
            <a:ext cx="2763777" cy="457997"/>
          </a:xfrm>
          <a:prstGeom prst="rect">
            <a:avLst/>
          </a:prstGeom>
        </p:spPr>
      </p:pic>
      <p:sp>
        <p:nvSpPr>
          <p:cNvPr id="8" name="Rectángulo 7"/>
          <p:cNvSpPr/>
          <p:nvPr/>
        </p:nvSpPr>
        <p:spPr>
          <a:xfrm>
            <a:off x="497591" y="1948168"/>
            <a:ext cx="5964837" cy="2236574"/>
          </a:xfrm>
          <a:prstGeom prst="rect">
            <a:avLst/>
          </a:prstGeom>
        </p:spPr>
        <p:txBody>
          <a:bodyPr wrap="square">
            <a:spAutoFit/>
          </a:bodyPr>
          <a:lstStyle/>
          <a:p>
            <a:pPr algn="just">
              <a:lnSpc>
                <a:spcPct val="107000"/>
              </a:lnSpc>
              <a:spcAft>
                <a:spcPts val="800"/>
              </a:spcAft>
            </a:pPr>
            <a:r>
              <a:rPr lang="es-CO" dirty="0"/>
              <a:t>La estadística descriptiva es el estudio de los métodos de recogida y descripción de datos, así como análisis de esa información. </a:t>
            </a:r>
          </a:p>
          <a:p>
            <a:pPr algn="just">
              <a:lnSpc>
                <a:spcPct val="107000"/>
              </a:lnSpc>
              <a:spcAft>
                <a:spcPts val="800"/>
              </a:spcAft>
            </a:pPr>
            <a:r>
              <a:rPr lang="es-CO" sz="1400" i="1" dirty="0"/>
              <a:t>Imagínate </a:t>
            </a:r>
            <a:r>
              <a:rPr lang="es-CO" sz="1400" i="1" dirty="0" smtClean="0"/>
              <a:t>un </a:t>
            </a:r>
            <a:r>
              <a:rPr lang="es-CO" sz="1400" i="1" dirty="0"/>
              <a:t>grupo de elementos que llamaremos población y cada uno de esos elementos se van a llamar individuos, </a:t>
            </a:r>
            <a:r>
              <a:rPr lang="es-CO" sz="1400" i="1" dirty="0" smtClean="0"/>
              <a:t>la </a:t>
            </a:r>
            <a:r>
              <a:rPr lang="es-CO" sz="1400" i="1" dirty="0"/>
              <a:t>estadística lo que pretende es coger todos esos individuos y clasifícalos </a:t>
            </a:r>
            <a:r>
              <a:rPr lang="es-CO" sz="1400" i="1" dirty="0" smtClean="0"/>
              <a:t>cualitativa </a:t>
            </a:r>
            <a:r>
              <a:rPr lang="es-CO" sz="1400" i="1" dirty="0"/>
              <a:t>como </a:t>
            </a:r>
            <a:r>
              <a:rPr lang="es-CO" sz="1400" i="1" dirty="0" smtClean="0"/>
              <a:t>cuantitativamente </a:t>
            </a:r>
            <a:r>
              <a:rPr lang="es-CO" sz="1400" i="1" dirty="0"/>
              <a:t>(características o números), </a:t>
            </a:r>
            <a:r>
              <a:rPr lang="es-CO" sz="1400" i="1" dirty="0" smtClean="0"/>
              <a:t>(sus </a:t>
            </a:r>
            <a:r>
              <a:rPr lang="es-CO" sz="1400" i="1" dirty="0"/>
              <a:t>características o el número de veces que se </a:t>
            </a:r>
            <a:r>
              <a:rPr lang="es-CO" sz="1400" i="1" dirty="0" smtClean="0"/>
              <a:t>repitan </a:t>
            </a:r>
            <a:r>
              <a:rPr lang="es-CO" sz="1400" i="1" dirty="0"/>
              <a:t>(frecuencia absoluta) entre otras.</a:t>
            </a:r>
          </a:p>
        </p:txBody>
      </p:sp>
      <p:pic>
        <p:nvPicPr>
          <p:cNvPr id="9" name="Marcador de contenido 5"/>
          <p:cNvPicPr>
            <a:picLocks noChangeAspect="1"/>
          </p:cNvPicPr>
          <p:nvPr/>
        </p:nvPicPr>
        <p:blipFill rotWithShape="1">
          <a:blip r:embed="rId2"/>
          <a:srcRect l="40337" r="4541" b="79263"/>
          <a:stretch/>
        </p:blipFill>
        <p:spPr>
          <a:xfrm>
            <a:off x="8576303" y="5178106"/>
            <a:ext cx="2621273" cy="683804"/>
          </a:xfrm>
          <a:prstGeom prst="rect">
            <a:avLst/>
          </a:prstGeom>
        </p:spPr>
      </p:pic>
      <p:pic>
        <p:nvPicPr>
          <p:cNvPr id="10" name="Imagen 9"/>
          <p:cNvPicPr>
            <a:picLocks noChangeAspect="1"/>
          </p:cNvPicPr>
          <p:nvPr/>
        </p:nvPicPr>
        <p:blipFill>
          <a:blip r:embed="rId6"/>
          <a:stretch>
            <a:fillRect/>
          </a:stretch>
        </p:blipFill>
        <p:spPr>
          <a:xfrm>
            <a:off x="3486890" y="108753"/>
            <a:ext cx="2099947" cy="1346835"/>
          </a:xfrm>
          <a:prstGeom prst="rect">
            <a:avLst/>
          </a:prstGeom>
        </p:spPr>
      </p:pic>
      <p:pic>
        <p:nvPicPr>
          <p:cNvPr id="11" name="Imagen 10"/>
          <p:cNvPicPr>
            <a:picLocks noChangeAspect="1"/>
          </p:cNvPicPr>
          <p:nvPr/>
        </p:nvPicPr>
        <p:blipFill>
          <a:blip r:embed="rId7"/>
          <a:stretch>
            <a:fillRect/>
          </a:stretch>
        </p:blipFill>
        <p:spPr>
          <a:xfrm>
            <a:off x="5359789" y="720447"/>
            <a:ext cx="2104675" cy="1092503"/>
          </a:xfrm>
          <a:prstGeom prst="rect">
            <a:avLst/>
          </a:prstGeom>
        </p:spPr>
      </p:pic>
    </p:spTree>
    <p:extLst>
      <p:ext uri="{BB962C8B-B14F-4D97-AF65-F5344CB8AC3E}">
        <p14:creationId xmlns:p14="http://schemas.microsoft.com/office/powerpoint/2010/main" val="192731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par>
                                <p:cTn id="46" presetID="47" presetClass="entr" presetSubtype="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1000"/>
                                        <p:tgtEl>
                                          <p:spTgt spid="5"/>
                                        </p:tgtEl>
                                      </p:cBhvr>
                                    </p:animEffect>
                                    <p:anim calcmode="lin" valueType="num">
                                      <p:cBhvr>
                                        <p:cTn id="49" dur="1000" fill="hold"/>
                                        <p:tgtEl>
                                          <p:spTgt spid="5"/>
                                        </p:tgtEl>
                                        <p:attrNameLst>
                                          <p:attrName>ppt_x</p:attrName>
                                        </p:attrNameLst>
                                      </p:cBhvr>
                                      <p:tavLst>
                                        <p:tav tm="0">
                                          <p:val>
                                            <p:strVal val="#ppt_x"/>
                                          </p:val>
                                        </p:tav>
                                        <p:tav tm="100000">
                                          <p:val>
                                            <p:strVal val="#ppt_x"/>
                                          </p:val>
                                        </p:tav>
                                      </p:tavLst>
                                    </p:anim>
                                    <p:anim calcmode="lin" valueType="num">
                                      <p:cBhvr>
                                        <p:cTn id="5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Variables en Python</a:t>
            </a:r>
            <a:endParaRPr lang="es-CO" dirty="0"/>
          </a:p>
        </p:txBody>
      </p:sp>
      <p:sp>
        <p:nvSpPr>
          <p:cNvPr id="3" name="Marcador de contenido 2"/>
          <p:cNvSpPr>
            <a:spLocks noGrp="1"/>
          </p:cNvSpPr>
          <p:nvPr>
            <p:ph idx="1"/>
          </p:nvPr>
        </p:nvSpPr>
        <p:spPr>
          <a:xfrm>
            <a:off x="657224" y="1744394"/>
            <a:ext cx="10753725" cy="1359414"/>
          </a:xfrm>
        </p:spPr>
        <p:txBody>
          <a:bodyPr>
            <a:normAutofit/>
          </a:bodyPr>
          <a:lstStyle/>
          <a:p>
            <a:pPr>
              <a:buFontTx/>
              <a:buChar char="-"/>
            </a:pPr>
            <a:endParaRPr lang="es-MX" dirty="0" smtClean="0"/>
          </a:p>
          <a:p>
            <a:pPr marL="0" indent="0">
              <a:buNone/>
            </a:pPr>
            <a:r>
              <a:rPr lang="es-MX" dirty="0" smtClean="0"/>
              <a:t>Las</a:t>
            </a:r>
            <a:r>
              <a:rPr lang="es-MX" dirty="0"/>
              <a:t> </a:t>
            </a:r>
            <a:r>
              <a:rPr lang="es-MX" b="1" dirty="0"/>
              <a:t>variables</a:t>
            </a:r>
            <a:r>
              <a:rPr lang="es-MX" dirty="0"/>
              <a:t> nos permiten guardar valores, permitiéndonos reutilizarlos en diferentes partes del código y haciendo nuestros programas más </a:t>
            </a:r>
            <a:r>
              <a:rPr lang="es-MX" dirty="0" smtClean="0"/>
              <a:t>legibles</a:t>
            </a:r>
            <a:r>
              <a:rPr lang="es-MX" dirty="0"/>
              <a:t>.</a:t>
            </a:r>
            <a:endParaRPr lang="es-MX" dirty="0" smtClean="0"/>
          </a:p>
        </p:txBody>
      </p:sp>
      <p:pic>
        <p:nvPicPr>
          <p:cNvPr id="6" name="Imagen 5"/>
          <p:cNvPicPr>
            <a:picLocks noChangeAspect="1"/>
          </p:cNvPicPr>
          <p:nvPr/>
        </p:nvPicPr>
        <p:blipFill>
          <a:blip r:embed="rId2"/>
          <a:stretch>
            <a:fillRect/>
          </a:stretch>
        </p:blipFill>
        <p:spPr>
          <a:xfrm>
            <a:off x="2758609" y="4762311"/>
            <a:ext cx="5992584" cy="1621845"/>
          </a:xfrm>
          <a:prstGeom prst="rect">
            <a:avLst/>
          </a:prstGeom>
        </p:spPr>
      </p:pic>
      <p:sp>
        <p:nvSpPr>
          <p:cNvPr id="5" name="Marcador de contenido 2"/>
          <p:cNvSpPr txBox="1">
            <a:spLocks/>
          </p:cNvSpPr>
          <p:nvPr/>
        </p:nvSpPr>
        <p:spPr>
          <a:xfrm>
            <a:off x="1178551" y="3103808"/>
            <a:ext cx="10753725" cy="2187773"/>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Tx/>
              <a:buChar char="-"/>
            </a:pPr>
            <a:endParaRPr lang="es-MX" dirty="0" smtClean="0"/>
          </a:p>
          <a:p>
            <a:pPr>
              <a:buFont typeface="Wingdings" panose="05000000000000000000" pitchFamily="2" charset="2"/>
              <a:buChar char="§"/>
            </a:pPr>
            <a:r>
              <a:rPr lang="es-MX" dirty="0" smtClean="0"/>
              <a:t>Deben tener un nombre significativo.</a:t>
            </a:r>
          </a:p>
          <a:p>
            <a:pPr>
              <a:buFont typeface="Wingdings" panose="05000000000000000000" pitchFamily="2" charset="2"/>
              <a:buChar char="§"/>
            </a:pPr>
            <a:r>
              <a:rPr lang="es-MX" dirty="0" smtClean="0"/>
              <a:t>No se pude usar </a:t>
            </a:r>
            <a:r>
              <a:rPr lang="es-MX" b="1" dirty="0" smtClean="0"/>
              <a:t>Palabras reservadas o </a:t>
            </a:r>
            <a:r>
              <a:rPr lang="es-MX" b="1" dirty="0" err="1" smtClean="0"/>
              <a:t>keywords</a:t>
            </a:r>
            <a:r>
              <a:rPr lang="es-MX" b="1" dirty="0" smtClean="0"/>
              <a:t>. (</a:t>
            </a:r>
            <a:r>
              <a:rPr lang="es-MX" dirty="0" err="1" smtClean="0"/>
              <a:t>while</a:t>
            </a:r>
            <a:r>
              <a:rPr lang="es-MX" dirty="0" smtClean="0"/>
              <a:t>, </a:t>
            </a:r>
            <a:r>
              <a:rPr lang="es-MX" dirty="0" err="1" smtClean="0"/>
              <a:t>for</a:t>
            </a:r>
            <a:r>
              <a:rPr lang="es-MX" dirty="0" smtClean="0"/>
              <a:t>, </a:t>
            </a:r>
            <a:r>
              <a:rPr lang="es-MX" dirty="0" err="1" smtClean="0"/>
              <a:t>class</a:t>
            </a:r>
            <a:r>
              <a:rPr lang="es-MX" dirty="0" smtClean="0"/>
              <a:t>, </a:t>
            </a:r>
            <a:r>
              <a:rPr lang="es-MX" dirty="0" err="1" smtClean="0"/>
              <a:t>type</a:t>
            </a:r>
            <a:r>
              <a:rPr lang="es-MX" dirty="0" smtClean="0"/>
              <a:t>… </a:t>
            </a:r>
            <a:r>
              <a:rPr lang="es-MX" b="1" dirty="0" smtClean="0"/>
              <a:t>)</a:t>
            </a:r>
          </a:p>
          <a:p>
            <a:endParaRPr lang="es-MX" b="1" dirty="0" smtClean="0"/>
          </a:p>
          <a:p>
            <a:endParaRPr lang="es-CO" dirty="0"/>
          </a:p>
        </p:txBody>
      </p:sp>
    </p:spTree>
    <p:extLst>
      <p:ext uri="{BB962C8B-B14F-4D97-AF65-F5344CB8AC3E}">
        <p14:creationId xmlns:p14="http://schemas.microsoft.com/office/powerpoint/2010/main" val="3143717496"/>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80">
                                          <p:stCondLst>
                                            <p:cond delay="0"/>
                                          </p:stCondLst>
                                        </p:cTn>
                                        <p:tgtEl>
                                          <p:spTgt spid="6"/>
                                        </p:tgtEl>
                                      </p:cBhvr>
                                    </p:animEffect>
                                    <p:anim calcmode="lin" valueType="num">
                                      <p:cBhvr>
                                        <p:cTn id="19"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4" dur="26">
                                          <p:stCondLst>
                                            <p:cond delay="650"/>
                                          </p:stCondLst>
                                        </p:cTn>
                                        <p:tgtEl>
                                          <p:spTgt spid="6"/>
                                        </p:tgtEl>
                                      </p:cBhvr>
                                      <p:to x="100000" y="60000"/>
                                    </p:animScale>
                                    <p:animScale>
                                      <p:cBhvr>
                                        <p:cTn id="25" dur="166" decel="50000">
                                          <p:stCondLst>
                                            <p:cond delay="676"/>
                                          </p:stCondLst>
                                        </p:cTn>
                                        <p:tgtEl>
                                          <p:spTgt spid="6"/>
                                        </p:tgtEl>
                                      </p:cBhvr>
                                      <p:to x="100000" y="100000"/>
                                    </p:animScale>
                                    <p:animScale>
                                      <p:cBhvr>
                                        <p:cTn id="26" dur="26">
                                          <p:stCondLst>
                                            <p:cond delay="1312"/>
                                          </p:stCondLst>
                                        </p:cTn>
                                        <p:tgtEl>
                                          <p:spTgt spid="6"/>
                                        </p:tgtEl>
                                      </p:cBhvr>
                                      <p:to x="100000" y="80000"/>
                                    </p:animScale>
                                    <p:animScale>
                                      <p:cBhvr>
                                        <p:cTn id="27" dur="166" decel="50000">
                                          <p:stCondLst>
                                            <p:cond delay="1338"/>
                                          </p:stCondLst>
                                        </p:cTn>
                                        <p:tgtEl>
                                          <p:spTgt spid="6"/>
                                        </p:tgtEl>
                                      </p:cBhvr>
                                      <p:to x="100000" y="100000"/>
                                    </p:animScale>
                                    <p:animScale>
                                      <p:cBhvr>
                                        <p:cTn id="28" dur="26">
                                          <p:stCondLst>
                                            <p:cond delay="1642"/>
                                          </p:stCondLst>
                                        </p:cTn>
                                        <p:tgtEl>
                                          <p:spTgt spid="6"/>
                                        </p:tgtEl>
                                      </p:cBhvr>
                                      <p:to x="100000" y="90000"/>
                                    </p:animScale>
                                    <p:animScale>
                                      <p:cBhvr>
                                        <p:cTn id="29" dur="166" decel="50000">
                                          <p:stCondLst>
                                            <p:cond delay="1668"/>
                                          </p:stCondLst>
                                        </p:cTn>
                                        <p:tgtEl>
                                          <p:spTgt spid="6"/>
                                        </p:tgtEl>
                                      </p:cBhvr>
                                      <p:to x="100000" y="100000"/>
                                    </p:animScale>
                                    <p:animScale>
                                      <p:cBhvr>
                                        <p:cTn id="30" dur="26">
                                          <p:stCondLst>
                                            <p:cond delay="1808"/>
                                          </p:stCondLst>
                                        </p:cTn>
                                        <p:tgtEl>
                                          <p:spTgt spid="6"/>
                                        </p:tgtEl>
                                      </p:cBhvr>
                                      <p:to x="100000" y="95000"/>
                                    </p:animScale>
                                    <p:animScale>
                                      <p:cBhvr>
                                        <p:cTn id="31" dur="166" decel="50000">
                                          <p:stCondLst>
                                            <p:cond delay="1834"/>
                                          </p:stCondLst>
                                        </p:cTn>
                                        <p:tgtEl>
                                          <p:spTgt spid="6"/>
                                        </p:tgtEl>
                                      </p:cBhvr>
                                      <p:to x="100000" y="100000"/>
                                    </p:animScale>
                                  </p:childTnLst>
                                </p:cTn>
                              </p:par>
                              <p:par>
                                <p:cTn id="32" presetID="26"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down)">
                                      <p:cBhvr>
                                        <p:cTn id="34" dur="580">
                                          <p:stCondLst>
                                            <p:cond delay="0"/>
                                          </p:stCondLst>
                                        </p:cTn>
                                        <p:tgtEl>
                                          <p:spTgt spid="5"/>
                                        </p:tgtEl>
                                      </p:cBhvr>
                                    </p:animEffect>
                                    <p:anim calcmode="lin" valueType="num">
                                      <p:cBhvr>
                                        <p:cTn id="3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0" dur="26">
                                          <p:stCondLst>
                                            <p:cond delay="650"/>
                                          </p:stCondLst>
                                        </p:cTn>
                                        <p:tgtEl>
                                          <p:spTgt spid="5"/>
                                        </p:tgtEl>
                                      </p:cBhvr>
                                      <p:to x="100000" y="60000"/>
                                    </p:animScale>
                                    <p:animScale>
                                      <p:cBhvr>
                                        <p:cTn id="41" dur="166" decel="50000">
                                          <p:stCondLst>
                                            <p:cond delay="676"/>
                                          </p:stCondLst>
                                        </p:cTn>
                                        <p:tgtEl>
                                          <p:spTgt spid="5"/>
                                        </p:tgtEl>
                                      </p:cBhvr>
                                      <p:to x="100000" y="100000"/>
                                    </p:animScale>
                                    <p:animScale>
                                      <p:cBhvr>
                                        <p:cTn id="42" dur="26">
                                          <p:stCondLst>
                                            <p:cond delay="1312"/>
                                          </p:stCondLst>
                                        </p:cTn>
                                        <p:tgtEl>
                                          <p:spTgt spid="5"/>
                                        </p:tgtEl>
                                      </p:cBhvr>
                                      <p:to x="100000" y="80000"/>
                                    </p:animScale>
                                    <p:animScale>
                                      <p:cBhvr>
                                        <p:cTn id="43" dur="166" decel="50000">
                                          <p:stCondLst>
                                            <p:cond delay="1338"/>
                                          </p:stCondLst>
                                        </p:cTn>
                                        <p:tgtEl>
                                          <p:spTgt spid="5"/>
                                        </p:tgtEl>
                                      </p:cBhvr>
                                      <p:to x="100000" y="100000"/>
                                    </p:animScale>
                                    <p:animScale>
                                      <p:cBhvr>
                                        <p:cTn id="44" dur="26">
                                          <p:stCondLst>
                                            <p:cond delay="1642"/>
                                          </p:stCondLst>
                                        </p:cTn>
                                        <p:tgtEl>
                                          <p:spTgt spid="5"/>
                                        </p:tgtEl>
                                      </p:cBhvr>
                                      <p:to x="100000" y="90000"/>
                                    </p:animScale>
                                    <p:animScale>
                                      <p:cBhvr>
                                        <p:cTn id="45" dur="166" decel="50000">
                                          <p:stCondLst>
                                            <p:cond delay="1668"/>
                                          </p:stCondLst>
                                        </p:cTn>
                                        <p:tgtEl>
                                          <p:spTgt spid="5"/>
                                        </p:tgtEl>
                                      </p:cBhvr>
                                      <p:to x="100000" y="100000"/>
                                    </p:animScale>
                                    <p:animScale>
                                      <p:cBhvr>
                                        <p:cTn id="46" dur="26">
                                          <p:stCondLst>
                                            <p:cond delay="1808"/>
                                          </p:stCondLst>
                                        </p:cTn>
                                        <p:tgtEl>
                                          <p:spTgt spid="5"/>
                                        </p:tgtEl>
                                      </p:cBhvr>
                                      <p:to x="100000" y="95000"/>
                                    </p:animScale>
                                    <p:animScale>
                                      <p:cBhvr>
                                        <p:cTn id="47"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31466" y="615443"/>
            <a:ext cx="10772775" cy="1658198"/>
          </a:xfrm>
        </p:spPr>
        <p:txBody>
          <a:bodyPr/>
          <a:lstStyle/>
          <a:p>
            <a:r>
              <a:rPr lang="es-CO" b="1" dirty="0"/>
              <a:t>¿Para qué sirve todo esto</a:t>
            </a:r>
            <a:r>
              <a:rPr lang="es-CO" b="1" dirty="0" smtClean="0"/>
              <a:t>?</a:t>
            </a:r>
            <a:endParaRPr lang="es-CO" dirty="0"/>
          </a:p>
        </p:txBody>
      </p:sp>
      <p:sp>
        <p:nvSpPr>
          <p:cNvPr id="3" name="Marcador de contenido 2"/>
          <p:cNvSpPr>
            <a:spLocks noGrp="1"/>
          </p:cNvSpPr>
          <p:nvPr>
            <p:ph idx="1"/>
          </p:nvPr>
        </p:nvSpPr>
        <p:spPr>
          <a:xfrm>
            <a:off x="4309110" y="1997711"/>
            <a:ext cx="6789418" cy="4214553"/>
          </a:xfrm>
        </p:spPr>
        <p:txBody>
          <a:bodyPr>
            <a:normAutofit fontScale="92500" lnSpcReduction="20000"/>
          </a:bodyPr>
          <a:lstStyle/>
          <a:p>
            <a:pPr algn="just"/>
            <a:r>
              <a:rPr lang="es-MX" dirty="0" smtClean="0"/>
              <a:t>Porque </a:t>
            </a:r>
            <a:r>
              <a:rPr lang="es-MX" dirty="0"/>
              <a:t>quiero yo saber La frecuencia o cuántas veces ha repite o qué características tiene cada uno de estos elementos. Los Chat Bots, asistentes virtuales y esa especie de </a:t>
            </a:r>
            <a:r>
              <a:rPr lang="es-MX" b="1" dirty="0"/>
              <a:t>algoritmos  que intentan imitar el habla humana, esos algoritmos aprenden por medio del aprendizaje estadístico</a:t>
            </a:r>
            <a:r>
              <a:rPr lang="es-MX" dirty="0"/>
              <a:t>, que lo que hace es tomar las palabras más común en la estructura más comunas en estudio y la máquina de si decide cuáles son los que debería usar para dirigirse a ti como ser humano, que está hablando con una máquina. </a:t>
            </a:r>
          </a:p>
          <a:p>
            <a:pPr algn="just"/>
            <a:r>
              <a:rPr lang="es-MX" dirty="0"/>
              <a:t>El Data </a:t>
            </a:r>
            <a:r>
              <a:rPr lang="es-MX" dirty="0" smtClean="0"/>
              <a:t>Mining </a:t>
            </a:r>
            <a:r>
              <a:rPr lang="es-MX" dirty="0"/>
              <a:t>y los árboles de decisión </a:t>
            </a:r>
            <a:r>
              <a:rPr lang="es-MX" b="1" dirty="0"/>
              <a:t>son la base de cómo se aplica la estadística a la inteligencia artificial</a:t>
            </a:r>
            <a:r>
              <a:rPr lang="es-MX" dirty="0"/>
              <a:t>, que no es más que el estudio de esos agentes, tanto cualitativo como cuantitativo (características o números),  (frecuencias, medianas, modas, medianas, modas… etc.)</a:t>
            </a:r>
          </a:p>
          <a:p>
            <a:pPr algn="just"/>
            <a:r>
              <a:rPr lang="es-MX" dirty="0"/>
              <a:t>Por eso la estadística es importante dentro del contexto de la inteligencia artificial. </a:t>
            </a:r>
          </a:p>
        </p:txBody>
      </p:sp>
      <p:pic>
        <p:nvPicPr>
          <p:cNvPr id="6146" name="Picture 2" descr="Cara Intelectual Del Emoji, Escribiendo El Mensaje Ilustración de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331" y="1997711"/>
            <a:ext cx="3269673" cy="326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3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wipe(down)">
                                      <p:cBhvr>
                                        <p:cTn id="12" dur="580">
                                          <p:stCondLst>
                                            <p:cond delay="0"/>
                                          </p:stCondLst>
                                        </p:cTn>
                                        <p:tgtEl>
                                          <p:spTgt spid="6146"/>
                                        </p:tgtEl>
                                      </p:cBhvr>
                                    </p:animEffect>
                                    <p:anim calcmode="lin" valueType="num">
                                      <p:cBhvr>
                                        <p:cTn id="13" dur="1822" tmFilter="0,0; 0.14,0.36; 0.43,0.73; 0.71,0.91; 1.0,1.0">
                                          <p:stCondLst>
                                            <p:cond delay="0"/>
                                          </p:stCondLst>
                                        </p:cTn>
                                        <p:tgtEl>
                                          <p:spTgt spid="614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14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14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14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146"/>
                                        </p:tgtEl>
                                        <p:attrNameLst>
                                          <p:attrName>ppt_y</p:attrName>
                                        </p:attrNameLst>
                                      </p:cBhvr>
                                      <p:tavLst>
                                        <p:tav tm="0" fmla="#ppt_y-sin(pi*$)/81">
                                          <p:val>
                                            <p:fltVal val="0"/>
                                          </p:val>
                                        </p:tav>
                                        <p:tav tm="100000">
                                          <p:val>
                                            <p:fltVal val="1"/>
                                          </p:val>
                                        </p:tav>
                                      </p:tavLst>
                                    </p:anim>
                                    <p:animScale>
                                      <p:cBhvr>
                                        <p:cTn id="18" dur="26">
                                          <p:stCondLst>
                                            <p:cond delay="650"/>
                                          </p:stCondLst>
                                        </p:cTn>
                                        <p:tgtEl>
                                          <p:spTgt spid="6146"/>
                                        </p:tgtEl>
                                      </p:cBhvr>
                                      <p:to x="100000" y="60000"/>
                                    </p:animScale>
                                    <p:animScale>
                                      <p:cBhvr>
                                        <p:cTn id="19" dur="166" decel="50000">
                                          <p:stCondLst>
                                            <p:cond delay="676"/>
                                          </p:stCondLst>
                                        </p:cTn>
                                        <p:tgtEl>
                                          <p:spTgt spid="6146"/>
                                        </p:tgtEl>
                                      </p:cBhvr>
                                      <p:to x="100000" y="100000"/>
                                    </p:animScale>
                                    <p:animScale>
                                      <p:cBhvr>
                                        <p:cTn id="20" dur="26">
                                          <p:stCondLst>
                                            <p:cond delay="1312"/>
                                          </p:stCondLst>
                                        </p:cTn>
                                        <p:tgtEl>
                                          <p:spTgt spid="6146"/>
                                        </p:tgtEl>
                                      </p:cBhvr>
                                      <p:to x="100000" y="80000"/>
                                    </p:animScale>
                                    <p:animScale>
                                      <p:cBhvr>
                                        <p:cTn id="21" dur="166" decel="50000">
                                          <p:stCondLst>
                                            <p:cond delay="1338"/>
                                          </p:stCondLst>
                                        </p:cTn>
                                        <p:tgtEl>
                                          <p:spTgt spid="6146"/>
                                        </p:tgtEl>
                                      </p:cBhvr>
                                      <p:to x="100000" y="100000"/>
                                    </p:animScale>
                                    <p:animScale>
                                      <p:cBhvr>
                                        <p:cTn id="22" dur="26">
                                          <p:stCondLst>
                                            <p:cond delay="1642"/>
                                          </p:stCondLst>
                                        </p:cTn>
                                        <p:tgtEl>
                                          <p:spTgt spid="6146"/>
                                        </p:tgtEl>
                                      </p:cBhvr>
                                      <p:to x="100000" y="90000"/>
                                    </p:animScale>
                                    <p:animScale>
                                      <p:cBhvr>
                                        <p:cTn id="23" dur="166" decel="50000">
                                          <p:stCondLst>
                                            <p:cond delay="1668"/>
                                          </p:stCondLst>
                                        </p:cTn>
                                        <p:tgtEl>
                                          <p:spTgt spid="6146"/>
                                        </p:tgtEl>
                                      </p:cBhvr>
                                      <p:to x="100000" y="100000"/>
                                    </p:animScale>
                                    <p:animScale>
                                      <p:cBhvr>
                                        <p:cTn id="24" dur="26">
                                          <p:stCondLst>
                                            <p:cond delay="1808"/>
                                          </p:stCondLst>
                                        </p:cTn>
                                        <p:tgtEl>
                                          <p:spTgt spid="6146"/>
                                        </p:tgtEl>
                                      </p:cBhvr>
                                      <p:to x="100000" y="95000"/>
                                    </p:animScale>
                                    <p:animScale>
                                      <p:cBhvr>
                                        <p:cTn id="25" dur="166" decel="50000">
                                          <p:stCondLst>
                                            <p:cond delay="1834"/>
                                          </p:stCondLst>
                                        </p:cTn>
                                        <p:tgtEl>
                                          <p:spTgt spid="6146"/>
                                        </p:tgtEl>
                                      </p:cBhvr>
                                      <p:to x="100000" y="100000"/>
                                    </p:animScale>
                                  </p:childTnLst>
                                </p:cTn>
                              </p:par>
                              <p:par>
                                <p:cTn id="26" presetID="26" presetClass="entr" presetSubtype="0" fill="hold" grpId="0" nodeType="with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wipe(down)">
                                      <p:cBhvr>
                                        <p:cTn id="28" dur="580">
                                          <p:stCondLst>
                                            <p:cond delay="0"/>
                                          </p:stCondLst>
                                        </p:cTn>
                                        <p:tgtEl>
                                          <p:spTgt spid="3">
                                            <p:txEl>
                                              <p:pRg st="0" end="0"/>
                                            </p:txEl>
                                          </p:spTgt>
                                        </p:tgtEl>
                                      </p:cBhvr>
                                    </p:animEffect>
                                    <p:anim calcmode="lin" valueType="num">
                                      <p:cBhvr>
                                        <p:cTn id="29"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3">
                                            <p:txEl>
                                              <p:pRg st="0" end="0"/>
                                            </p:txEl>
                                          </p:spTgt>
                                        </p:tgtEl>
                                      </p:cBhvr>
                                      <p:to x="100000" y="60000"/>
                                    </p:animScale>
                                    <p:animScale>
                                      <p:cBhvr>
                                        <p:cTn id="35" dur="166" decel="50000">
                                          <p:stCondLst>
                                            <p:cond delay="676"/>
                                          </p:stCondLst>
                                        </p:cTn>
                                        <p:tgtEl>
                                          <p:spTgt spid="3">
                                            <p:txEl>
                                              <p:pRg st="0" end="0"/>
                                            </p:txEl>
                                          </p:spTgt>
                                        </p:tgtEl>
                                      </p:cBhvr>
                                      <p:to x="100000" y="100000"/>
                                    </p:animScale>
                                    <p:animScale>
                                      <p:cBhvr>
                                        <p:cTn id="36" dur="26">
                                          <p:stCondLst>
                                            <p:cond delay="1312"/>
                                          </p:stCondLst>
                                        </p:cTn>
                                        <p:tgtEl>
                                          <p:spTgt spid="3">
                                            <p:txEl>
                                              <p:pRg st="0" end="0"/>
                                            </p:txEl>
                                          </p:spTgt>
                                        </p:tgtEl>
                                      </p:cBhvr>
                                      <p:to x="100000" y="80000"/>
                                    </p:animScale>
                                    <p:animScale>
                                      <p:cBhvr>
                                        <p:cTn id="37" dur="166" decel="50000">
                                          <p:stCondLst>
                                            <p:cond delay="1338"/>
                                          </p:stCondLst>
                                        </p:cTn>
                                        <p:tgtEl>
                                          <p:spTgt spid="3">
                                            <p:txEl>
                                              <p:pRg st="0" end="0"/>
                                            </p:txEl>
                                          </p:spTgt>
                                        </p:tgtEl>
                                      </p:cBhvr>
                                      <p:to x="100000" y="100000"/>
                                    </p:animScale>
                                    <p:animScale>
                                      <p:cBhvr>
                                        <p:cTn id="38" dur="26">
                                          <p:stCondLst>
                                            <p:cond delay="1642"/>
                                          </p:stCondLst>
                                        </p:cTn>
                                        <p:tgtEl>
                                          <p:spTgt spid="3">
                                            <p:txEl>
                                              <p:pRg st="0" end="0"/>
                                            </p:txEl>
                                          </p:spTgt>
                                        </p:tgtEl>
                                      </p:cBhvr>
                                      <p:to x="100000" y="90000"/>
                                    </p:animScale>
                                    <p:animScale>
                                      <p:cBhvr>
                                        <p:cTn id="39" dur="166" decel="50000">
                                          <p:stCondLst>
                                            <p:cond delay="1668"/>
                                          </p:stCondLst>
                                        </p:cTn>
                                        <p:tgtEl>
                                          <p:spTgt spid="3">
                                            <p:txEl>
                                              <p:pRg st="0" end="0"/>
                                            </p:txEl>
                                          </p:spTgt>
                                        </p:tgtEl>
                                      </p:cBhvr>
                                      <p:to x="100000" y="100000"/>
                                    </p:animScale>
                                    <p:animScale>
                                      <p:cBhvr>
                                        <p:cTn id="40" dur="26">
                                          <p:stCondLst>
                                            <p:cond delay="1808"/>
                                          </p:stCondLst>
                                        </p:cTn>
                                        <p:tgtEl>
                                          <p:spTgt spid="3">
                                            <p:txEl>
                                              <p:pRg st="0" end="0"/>
                                            </p:txEl>
                                          </p:spTgt>
                                        </p:tgtEl>
                                      </p:cBhvr>
                                      <p:to x="100000" y="95000"/>
                                    </p:animScale>
                                    <p:animScale>
                                      <p:cBhvr>
                                        <p:cTn id="41" dur="166" decel="50000">
                                          <p:stCondLst>
                                            <p:cond delay="1834"/>
                                          </p:stCondLst>
                                        </p:cTn>
                                        <p:tgtEl>
                                          <p:spTgt spid="3">
                                            <p:txEl>
                                              <p:pRg st="0" end="0"/>
                                            </p:txEl>
                                          </p:spTgt>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grpId="0" nodeType="clickEffect">
                                  <p:stCondLst>
                                    <p:cond delay="0"/>
                                  </p:stCondLst>
                                  <p:childTnLst>
                                    <p:set>
                                      <p:cBhvr>
                                        <p:cTn id="45" dur="1" fill="hold">
                                          <p:stCondLst>
                                            <p:cond delay="0"/>
                                          </p:stCondLst>
                                        </p:cTn>
                                        <p:tgtEl>
                                          <p:spTgt spid="3">
                                            <p:txEl>
                                              <p:pRg st="1" end="1"/>
                                            </p:txEl>
                                          </p:spTgt>
                                        </p:tgtEl>
                                        <p:attrNameLst>
                                          <p:attrName>style.visibility</p:attrName>
                                        </p:attrNameLst>
                                      </p:cBhvr>
                                      <p:to>
                                        <p:strVal val="visible"/>
                                      </p:to>
                                    </p:set>
                                    <p:animEffect transition="in" filter="wipe(down)">
                                      <p:cBhvr>
                                        <p:cTn id="46" dur="580">
                                          <p:stCondLst>
                                            <p:cond delay="0"/>
                                          </p:stCondLst>
                                        </p:cTn>
                                        <p:tgtEl>
                                          <p:spTgt spid="3">
                                            <p:txEl>
                                              <p:pRg st="1" end="1"/>
                                            </p:txEl>
                                          </p:spTgt>
                                        </p:tgtEl>
                                      </p:cBhvr>
                                    </p:animEffect>
                                    <p:anim calcmode="lin" valueType="num">
                                      <p:cBhvr>
                                        <p:cTn id="47"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52" dur="26">
                                          <p:stCondLst>
                                            <p:cond delay="650"/>
                                          </p:stCondLst>
                                        </p:cTn>
                                        <p:tgtEl>
                                          <p:spTgt spid="3">
                                            <p:txEl>
                                              <p:pRg st="1" end="1"/>
                                            </p:txEl>
                                          </p:spTgt>
                                        </p:tgtEl>
                                      </p:cBhvr>
                                      <p:to x="100000" y="60000"/>
                                    </p:animScale>
                                    <p:animScale>
                                      <p:cBhvr>
                                        <p:cTn id="53" dur="166" decel="50000">
                                          <p:stCondLst>
                                            <p:cond delay="676"/>
                                          </p:stCondLst>
                                        </p:cTn>
                                        <p:tgtEl>
                                          <p:spTgt spid="3">
                                            <p:txEl>
                                              <p:pRg st="1" end="1"/>
                                            </p:txEl>
                                          </p:spTgt>
                                        </p:tgtEl>
                                      </p:cBhvr>
                                      <p:to x="100000" y="100000"/>
                                    </p:animScale>
                                    <p:animScale>
                                      <p:cBhvr>
                                        <p:cTn id="54" dur="26">
                                          <p:stCondLst>
                                            <p:cond delay="1312"/>
                                          </p:stCondLst>
                                        </p:cTn>
                                        <p:tgtEl>
                                          <p:spTgt spid="3">
                                            <p:txEl>
                                              <p:pRg st="1" end="1"/>
                                            </p:txEl>
                                          </p:spTgt>
                                        </p:tgtEl>
                                      </p:cBhvr>
                                      <p:to x="100000" y="80000"/>
                                    </p:animScale>
                                    <p:animScale>
                                      <p:cBhvr>
                                        <p:cTn id="55" dur="166" decel="50000">
                                          <p:stCondLst>
                                            <p:cond delay="1338"/>
                                          </p:stCondLst>
                                        </p:cTn>
                                        <p:tgtEl>
                                          <p:spTgt spid="3">
                                            <p:txEl>
                                              <p:pRg st="1" end="1"/>
                                            </p:txEl>
                                          </p:spTgt>
                                        </p:tgtEl>
                                      </p:cBhvr>
                                      <p:to x="100000" y="100000"/>
                                    </p:animScale>
                                    <p:animScale>
                                      <p:cBhvr>
                                        <p:cTn id="56" dur="26">
                                          <p:stCondLst>
                                            <p:cond delay="1642"/>
                                          </p:stCondLst>
                                        </p:cTn>
                                        <p:tgtEl>
                                          <p:spTgt spid="3">
                                            <p:txEl>
                                              <p:pRg st="1" end="1"/>
                                            </p:txEl>
                                          </p:spTgt>
                                        </p:tgtEl>
                                      </p:cBhvr>
                                      <p:to x="100000" y="90000"/>
                                    </p:animScale>
                                    <p:animScale>
                                      <p:cBhvr>
                                        <p:cTn id="57" dur="166" decel="50000">
                                          <p:stCondLst>
                                            <p:cond delay="1668"/>
                                          </p:stCondLst>
                                        </p:cTn>
                                        <p:tgtEl>
                                          <p:spTgt spid="3">
                                            <p:txEl>
                                              <p:pRg st="1" end="1"/>
                                            </p:txEl>
                                          </p:spTgt>
                                        </p:tgtEl>
                                      </p:cBhvr>
                                      <p:to x="100000" y="100000"/>
                                    </p:animScale>
                                    <p:animScale>
                                      <p:cBhvr>
                                        <p:cTn id="58" dur="26">
                                          <p:stCondLst>
                                            <p:cond delay="1808"/>
                                          </p:stCondLst>
                                        </p:cTn>
                                        <p:tgtEl>
                                          <p:spTgt spid="3">
                                            <p:txEl>
                                              <p:pRg st="1" end="1"/>
                                            </p:txEl>
                                          </p:spTgt>
                                        </p:tgtEl>
                                      </p:cBhvr>
                                      <p:to x="100000" y="95000"/>
                                    </p:animScale>
                                    <p:animScale>
                                      <p:cBhvr>
                                        <p:cTn id="59" dur="166" decel="50000">
                                          <p:stCondLst>
                                            <p:cond delay="1834"/>
                                          </p:stCondLst>
                                        </p:cTn>
                                        <p:tgtEl>
                                          <p:spTgt spid="3">
                                            <p:txEl>
                                              <p:pRg st="1" end="1"/>
                                            </p:txEl>
                                          </p:spTgt>
                                        </p:tgtEl>
                                      </p:cBhvr>
                                      <p:to x="100000" y="100000"/>
                                    </p:animScale>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grpId="0" nodeType="clickEffect">
                                  <p:stCondLst>
                                    <p:cond delay="0"/>
                                  </p:stCondLst>
                                  <p:childTnLst>
                                    <p:set>
                                      <p:cBhvr>
                                        <p:cTn id="63" dur="1" fill="hold">
                                          <p:stCondLst>
                                            <p:cond delay="0"/>
                                          </p:stCondLst>
                                        </p:cTn>
                                        <p:tgtEl>
                                          <p:spTgt spid="3">
                                            <p:txEl>
                                              <p:pRg st="2" end="2"/>
                                            </p:txEl>
                                          </p:spTgt>
                                        </p:tgtEl>
                                        <p:attrNameLst>
                                          <p:attrName>style.visibility</p:attrName>
                                        </p:attrNameLst>
                                      </p:cBhvr>
                                      <p:to>
                                        <p:strVal val="visible"/>
                                      </p:to>
                                    </p:set>
                                    <p:animEffect transition="in" filter="wipe(down)">
                                      <p:cBhvr>
                                        <p:cTn id="64" dur="580">
                                          <p:stCondLst>
                                            <p:cond delay="0"/>
                                          </p:stCondLst>
                                        </p:cTn>
                                        <p:tgtEl>
                                          <p:spTgt spid="3">
                                            <p:txEl>
                                              <p:pRg st="2" end="2"/>
                                            </p:txEl>
                                          </p:spTgt>
                                        </p:tgtEl>
                                      </p:cBhvr>
                                    </p:animEffect>
                                    <p:anim calcmode="lin" valueType="num">
                                      <p:cBhvr>
                                        <p:cTn id="65"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70" dur="26">
                                          <p:stCondLst>
                                            <p:cond delay="650"/>
                                          </p:stCondLst>
                                        </p:cTn>
                                        <p:tgtEl>
                                          <p:spTgt spid="3">
                                            <p:txEl>
                                              <p:pRg st="2" end="2"/>
                                            </p:txEl>
                                          </p:spTgt>
                                        </p:tgtEl>
                                      </p:cBhvr>
                                      <p:to x="100000" y="60000"/>
                                    </p:animScale>
                                    <p:animScale>
                                      <p:cBhvr>
                                        <p:cTn id="71" dur="166" decel="50000">
                                          <p:stCondLst>
                                            <p:cond delay="676"/>
                                          </p:stCondLst>
                                        </p:cTn>
                                        <p:tgtEl>
                                          <p:spTgt spid="3">
                                            <p:txEl>
                                              <p:pRg st="2" end="2"/>
                                            </p:txEl>
                                          </p:spTgt>
                                        </p:tgtEl>
                                      </p:cBhvr>
                                      <p:to x="100000" y="100000"/>
                                    </p:animScale>
                                    <p:animScale>
                                      <p:cBhvr>
                                        <p:cTn id="72" dur="26">
                                          <p:stCondLst>
                                            <p:cond delay="1312"/>
                                          </p:stCondLst>
                                        </p:cTn>
                                        <p:tgtEl>
                                          <p:spTgt spid="3">
                                            <p:txEl>
                                              <p:pRg st="2" end="2"/>
                                            </p:txEl>
                                          </p:spTgt>
                                        </p:tgtEl>
                                      </p:cBhvr>
                                      <p:to x="100000" y="80000"/>
                                    </p:animScale>
                                    <p:animScale>
                                      <p:cBhvr>
                                        <p:cTn id="73" dur="166" decel="50000">
                                          <p:stCondLst>
                                            <p:cond delay="1338"/>
                                          </p:stCondLst>
                                        </p:cTn>
                                        <p:tgtEl>
                                          <p:spTgt spid="3">
                                            <p:txEl>
                                              <p:pRg st="2" end="2"/>
                                            </p:txEl>
                                          </p:spTgt>
                                        </p:tgtEl>
                                      </p:cBhvr>
                                      <p:to x="100000" y="100000"/>
                                    </p:animScale>
                                    <p:animScale>
                                      <p:cBhvr>
                                        <p:cTn id="74" dur="26">
                                          <p:stCondLst>
                                            <p:cond delay="1642"/>
                                          </p:stCondLst>
                                        </p:cTn>
                                        <p:tgtEl>
                                          <p:spTgt spid="3">
                                            <p:txEl>
                                              <p:pRg st="2" end="2"/>
                                            </p:txEl>
                                          </p:spTgt>
                                        </p:tgtEl>
                                      </p:cBhvr>
                                      <p:to x="100000" y="90000"/>
                                    </p:animScale>
                                    <p:animScale>
                                      <p:cBhvr>
                                        <p:cTn id="75" dur="166" decel="50000">
                                          <p:stCondLst>
                                            <p:cond delay="1668"/>
                                          </p:stCondLst>
                                        </p:cTn>
                                        <p:tgtEl>
                                          <p:spTgt spid="3">
                                            <p:txEl>
                                              <p:pRg st="2" end="2"/>
                                            </p:txEl>
                                          </p:spTgt>
                                        </p:tgtEl>
                                      </p:cBhvr>
                                      <p:to x="100000" y="100000"/>
                                    </p:animScale>
                                    <p:animScale>
                                      <p:cBhvr>
                                        <p:cTn id="76" dur="26">
                                          <p:stCondLst>
                                            <p:cond delay="1808"/>
                                          </p:stCondLst>
                                        </p:cTn>
                                        <p:tgtEl>
                                          <p:spTgt spid="3">
                                            <p:txEl>
                                              <p:pRg st="2" end="2"/>
                                            </p:txEl>
                                          </p:spTgt>
                                        </p:tgtEl>
                                      </p:cBhvr>
                                      <p:to x="100000" y="95000"/>
                                    </p:animScale>
                                    <p:animScale>
                                      <p:cBhvr>
                                        <p:cTn id="77"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smtClean="0"/>
              <a:t>Probabilidad</a:t>
            </a:r>
            <a:br>
              <a:rPr lang="es-MX" dirty="0" smtClean="0"/>
            </a:br>
            <a:r>
              <a:rPr lang="es-CO" sz="2000" dirty="0">
                <a:hlinkClick r:id="rId2"/>
              </a:rPr>
              <a:t>https://www.fhybea.com/probabilidad_clasica.html</a:t>
            </a:r>
            <a:endParaRPr lang="es-CO" dirty="0"/>
          </a:p>
        </p:txBody>
      </p:sp>
      <p:sp>
        <p:nvSpPr>
          <p:cNvPr id="8" name="Rectángulo 7"/>
          <p:cNvSpPr/>
          <p:nvPr/>
        </p:nvSpPr>
        <p:spPr>
          <a:xfrm>
            <a:off x="497591" y="1948168"/>
            <a:ext cx="11035279" cy="981423"/>
          </a:xfrm>
          <a:prstGeom prst="rect">
            <a:avLst/>
          </a:prstGeom>
        </p:spPr>
        <p:txBody>
          <a:bodyPr wrap="square">
            <a:spAutoFit/>
          </a:bodyPr>
          <a:lstStyle/>
          <a:p>
            <a:pPr algn="just">
              <a:lnSpc>
                <a:spcPct val="107000"/>
              </a:lnSpc>
              <a:spcAft>
                <a:spcPts val="800"/>
              </a:spcAft>
            </a:pPr>
            <a:r>
              <a:rPr lang="es-MX" dirty="0" smtClean="0"/>
              <a:t>El </a:t>
            </a:r>
            <a:r>
              <a:rPr lang="es-MX" dirty="0"/>
              <a:t>Cálculo de Probabilidades nos permite calcular el grado de fiabilidad o error de las conclusiones obtenidas mediante inferencia estadística. La probabilidad mide o cuantifica la incertidumbre que tenemos sobre el resultado de un experimento aleatorio.</a:t>
            </a:r>
            <a:endParaRPr lang="es-CO" sz="1400" i="1" dirty="0"/>
          </a:p>
        </p:txBody>
      </p:sp>
      <p:sp>
        <p:nvSpPr>
          <p:cNvPr id="13" name="Rectángulo 12"/>
          <p:cNvSpPr/>
          <p:nvPr/>
        </p:nvSpPr>
        <p:spPr>
          <a:xfrm>
            <a:off x="1794066" y="4138754"/>
            <a:ext cx="1913638" cy="646331"/>
          </a:xfrm>
          <a:prstGeom prst="rect">
            <a:avLst/>
          </a:prstGeom>
        </p:spPr>
        <p:txBody>
          <a:bodyPr wrap="square">
            <a:spAutoFit/>
          </a:bodyPr>
          <a:lstStyle/>
          <a:p>
            <a:r>
              <a:rPr lang="es-CO" sz="3600" dirty="0">
                <a:solidFill>
                  <a:srgbClr val="273B47"/>
                </a:solidFill>
                <a:latin typeface="Lato"/>
              </a:rPr>
              <a:t>P(A)≥0</a:t>
            </a:r>
            <a:endParaRPr lang="es-CO" sz="3600" dirty="0"/>
          </a:p>
        </p:txBody>
      </p:sp>
      <p:sp>
        <p:nvSpPr>
          <p:cNvPr id="14" name="Rectángulo 13"/>
          <p:cNvSpPr/>
          <p:nvPr/>
        </p:nvSpPr>
        <p:spPr>
          <a:xfrm>
            <a:off x="1794066" y="4873677"/>
            <a:ext cx="1633781" cy="646331"/>
          </a:xfrm>
          <a:prstGeom prst="rect">
            <a:avLst/>
          </a:prstGeom>
        </p:spPr>
        <p:txBody>
          <a:bodyPr wrap="none">
            <a:spAutoFit/>
          </a:bodyPr>
          <a:lstStyle/>
          <a:p>
            <a:r>
              <a:rPr lang="es-CO" sz="3600" dirty="0">
                <a:solidFill>
                  <a:srgbClr val="273B47"/>
                </a:solidFill>
                <a:latin typeface="Lato"/>
              </a:rPr>
              <a:t>P(E)=1</a:t>
            </a:r>
            <a:endParaRPr lang="es-CO" sz="3600" dirty="0"/>
          </a:p>
        </p:txBody>
      </p:sp>
      <p:pic>
        <p:nvPicPr>
          <p:cNvPr id="3074" name="Picture 2" descr="estadistica 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69" y="5861910"/>
            <a:ext cx="3954145" cy="667262"/>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n 14"/>
          <p:cNvPicPr>
            <a:picLocks noChangeAspect="1"/>
          </p:cNvPicPr>
          <p:nvPr/>
        </p:nvPicPr>
        <p:blipFill>
          <a:blip r:embed="rId4"/>
          <a:stretch>
            <a:fillRect/>
          </a:stretch>
        </p:blipFill>
        <p:spPr>
          <a:xfrm>
            <a:off x="596420" y="3168202"/>
            <a:ext cx="4029075" cy="628650"/>
          </a:xfrm>
          <a:prstGeom prst="rect">
            <a:avLst/>
          </a:prstGeom>
        </p:spPr>
      </p:pic>
      <p:pic>
        <p:nvPicPr>
          <p:cNvPr id="16" name="Imagen 15"/>
          <p:cNvPicPr>
            <a:picLocks noChangeAspect="1"/>
          </p:cNvPicPr>
          <p:nvPr/>
        </p:nvPicPr>
        <p:blipFill>
          <a:blip r:embed="rId5"/>
          <a:stretch>
            <a:fillRect/>
          </a:stretch>
        </p:blipFill>
        <p:spPr>
          <a:xfrm>
            <a:off x="6663690" y="4371915"/>
            <a:ext cx="3276600" cy="1847850"/>
          </a:xfrm>
          <a:prstGeom prst="rect">
            <a:avLst/>
          </a:prstGeom>
        </p:spPr>
      </p:pic>
      <p:pic>
        <p:nvPicPr>
          <p:cNvPr id="17" name="Imagen 16"/>
          <p:cNvPicPr>
            <a:picLocks noChangeAspect="1"/>
          </p:cNvPicPr>
          <p:nvPr/>
        </p:nvPicPr>
        <p:blipFill rotWithShape="1">
          <a:blip r:embed="rId6"/>
          <a:srcRect t="8867"/>
          <a:stretch/>
        </p:blipFill>
        <p:spPr>
          <a:xfrm>
            <a:off x="7054215" y="3531869"/>
            <a:ext cx="2495550" cy="507097"/>
          </a:xfrm>
          <a:prstGeom prst="rect">
            <a:avLst/>
          </a:prstGeom>
        </p:spPr>
      </p:pic>
    </p:spTree>
    <p:extLst>
      <p:ext uri="{BB962C8B-B14F-4D97-AF65-F5344CB8AC3E}">
        <p14:creationId xmlns:p14="http://schemas.microsoft.com/office/powerpoint/2010/main" val="110592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0"/>
                                  </p:stCondLst>
                                  <p:childTnLst>
                                    <p:set>
                                      <p:cBhvr>
                                        <p:cTn id="32" dur="1" fill="hold">
                                          <p:stCondLst>
                                            <p:cond delay="0"/>
                                          </p:stCondLst>
                                        </p:cTn>
                                        <p:tgtEl>
                                          <p:spTgt spid="3074"/>
                                        </p:tgtEl>
                                        <p:attrNameLst>
                                          <p:attrName>style.visibility</p:attrName>
                                        </p:attrNameLst>
                                      </p:cBhvr>
                                      <p:to>
                                        <p:strVal val="visible"/>
                                      </p:to>
                                    </p:set>
                                    <p:animEffect transition="in" filter="fade">
                                      <p:cBhvr>
                                        <p:cTn id="33" dur="1000"/>
                                        <p:tgtEl>
                                          <p:spTgt spid="3074"/>
                                        </p:tgtEl>
                                      </p:cBhvr>
                                    </p:animEffect>
                                    <p:anim calcmode="lin" valueType="num">
                                      <p:cBhvr>
                                        <p:cTn id="34" dur="1000" fill="hold"/>
                                        <p:tgtEl>
                                          <p:spTgt spid="3074"/>
                                        </p:tgtEl>
                                        <p:attrNameLst>
                                          <p:attrName>ppt_x</p:attrName>
                                        </p:attrNameLst>
                                      </p:cBhvr>
                                      <p:tavLst>
                                        <p:tav tm="0">
                                          <p:val>
                                            <p:strVal val="#ppt_x"/>
                                          </p:val>
                                        </p:tav>
                                        <p:tav tm="100000">
                                          <p:val>
                                            <p:strVal val="#ppt_x"/>
                                          </p:val>
                                        </p:tav>
                                      </p:tavLst>
                                    </p:anim>
                                    <p:anim calcmode="lin" valueType="num">
                                      <p:cBhvr>
                                        <p:cTn id="35" dur="1000" fill="hold"/>
                                        <p:tgtEl>
                                          <p:spTgt spid="3074"/>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1000"/>
                                        <p:tgtEl>
                                          <p:spTgt spid="16"/>
                                        </p:tgtEl>
                                      </p:cBhvr>
                                    </p:animEffect>
                                    <p:anim calcmode="lin" valueType="num">
                                      <p:cBhvr>
                                        <p:cTn id="39" dur="1000" fill="hold"/>
                                        <p:tgtEl>
                                          <p:spTgt spid="16"/>
                                        </p:tgtEl>
                                        <p:attrNameLst>
                                          <p:attrName>ppt_x</p:attrName>
                                        </p:attrNameLst>
                                      </p:cBhvr>
                                      <p:tavLst>
                                        <p:tav tm="0">
                                          <p:val>
                                            <p:strVal val="#ppt_x"/>
                                          </p:val>
                                        </p:tav>
                                        <p:tav tm="100000">
                                          <p:val>
                                            <p:strVal val="#ppt_x"/>
                                          </p:val>
                                        </p:tav>
                                      </p:tavLst>
                                    </p:anim>
                                    <p:anim calcmode="lin" valueType="num">
                                      <p:cBhvr>
                                        <p:cTn id="40" dur="1000" fill="hold"/>
                                        <p:tgtEl>
                                          <p:spTgt spid="16"/>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3"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smtClean="0"/>
              <a:t>Probabilidad condicionada</a:t>
            </a:r>
            <a:br>
              <a:rPr lang="es-MX" dirty="0" smtClean="0"/>
            </a:br>
            <a:r>
              <a:rPr lang="es-CO" sz="2000" dirty="0">
                <a:hlinkClick r:id="rId2"/>
              </a:rPr>
              <a:t>https://www.fhybea.com/probabilidad-condicional-ejercicios-formula.html</a:t>
            </a:r>
            <a:endParaRPr lang="es-CO" dirty="0"/>
          </a:p>
        </p:txBody>
      </p:sp>
      <p:sp>
        <p:nvSpPr>
          <p:cNvPr id="8" name="Rectángulo 7"/>
          <p:cNvSpPr/>
          <p:nvPr/>
        </p:nvSpPr>
        <p:spPr>
          <a:xfrm>
            <a:off x="497591" y="1948168"/>
            <a:ext cx="11035279" cy="670120"/>
          </a:xfrm>
          <a:prstGeom prst="rect">
            <a:avLst/>
          </a:prstGeom>
        </p:spPr>
        <p:txBody>
          <a:bodyPr wrap="square">
            <a:spAutoFit/>
          </a:bodyPr>
          <a:lstStyle/>
          <a:p>
            <a:pPr algn="just">
              <a:lnSpc>
                <a:spcPct val="107000"/>
              </a:lnSpc>
              <a:spcAft>
                <a:spcPts val="800"/>
              </a:spcAft>
            </a:pPr>
            <a:r>
              <a:rPr lang="es-MX" dirty="0"/>
              <a:t>La probabilidad condicional se da cuando hay una posibilidad que un suceso ocurra habiendo pasado otro suceso anteriormente</a:t>
            </a:r>
            <a:endParaRPr lang="es-CO" sz="1400" i="1" dirty="0"/>
          </a:p>
        </p:txBody>
      </p:sp>
      <p:pic>
        <p:nvPicPr>
          <p:cNvPr id="3" name="Imagen 2"/>
          <p:cNvPicPr>
            <a:picLocks noChangeAspect="1"/>
          </p:cNvPicPr>
          <p:nvPr/>
        </p:nvPicPr>
        <p:blipFill>
          <a:blip r:embed="rId3"/>
          <a:stretch>
            <a:fillRect/>
          </a:stretch>
        </p:blipFill>
        <p:spPr>
          <a:xfrm>
            <a:off x="748665" y="3074586"/>
            <a:ext cx="4705350" cy="2828925"/>
          </a:xfrm>
          <a:prstGeom prst="rect">
            <a:avLst/>
          </a:prstGeom>
        </p:spPr>
      </p:pic>
      <p:sp>
        <p:nvSpPr>
          <p:cNvPr id="4" name="Rectángulo 3"/>
          <p:cNvSpPr/>
          <p:nvPr/>
        </p:nvSpPr>
        <p:spPr>
          <a:xfrm>
            <a:off x="5871210" y="3074586"/>
            <a:ext cx="6096000" cy="830997"/>
          </a:xfrm>
          <a:prstGeom prst="rect">
            <a:avLst/>
          </a:prstGeom>
        </p:spPr>
        <p:txBody>
          <a:bodyPr>
            <a:spAutoFit/>
          </a:bodyPr>
          <a:lstStyle/>
          <a:p>
            <a:pPr algn="just"/>
            <a:r>
              <a:rPr lang="es-MX" sz="1200" i="1" dirty="0">
                <a:solidFill>
                  <a:srgbClr val="000000"/>
                </a:solidFill>
                <a:latin typeface="fhybea"/>
              </a:rPr>
              <a:t>si el 30% de los alumnos son buenos estudiantes mientras que un 20% son buenos deportistas y solamente un 5% son buenos en ambas cosas, encontrar la probabilidad de que al seleccionar un alumno que sea un buen deportista, este también sea bueno en el estudio</a:t>
            </a:r>
            <a:endParaRPr lang="es-CO" sz="1200" i="1" dirty="0"/>
          </a:p>
        </p:txBody>
      </p:sp>
      <p:pic>
        <p:nvPicPr>
          <p:cNvPr id="5" name="Imagen 4"/>
          <p:cNvPicPr>
            <a:picLocks noChangeAspect="1"/>
          </p:cNvPicPr>
          <p:nvPr/>
        </p:nvPicPr>
        <p:blipFill>
          <a:blip r:embed="rId4"/>
          <a:stretch>
            <a:fillRect/>
          </a:stretch>
        </p:blipFill>
        <p:spPr>
          <a:xfrm>
            <a:off x="7200900" y="3890619"/>
            <a:ext cx="3920490" cy="2618765"/>
          </a:xfrm>
          <a:prstGeom prst="rect">
            <a:avLst/>
          </a:prstGeom>
        </p:spPr>
      </p:pic>
    </p:spTree>
    <p:extLst>
      <p:ext uri="{BB962C8B-B14F-4D97-AF65-F5344CB8AC3E}">
        <p14:creationId xmlns:p14="http://schemas.microsoft.com/office/powerpoint/2010/main" val="255431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a:t>Teorema de </a:t>
            </a:r>
            <a:r>
              <a:rPr lang="es-MX" dirty="0" smtClean="0"/>
              <a:t>Bayes</a:t>
            </a:r>
            <a:br>
              <a:rPr lang="es-MX" dirty="0" smtClean="0"/>
            </a:br>
            <a:r>
              <a:rPr lang="es-CO" sz="2000" dirty="0">
                <a:hlinkClick r:id="rId2"/>
              </a:rPr>
              <a:t>https://www.superprof.es/apuntes/escolar/matematicas/probabilidades/combinatoria/teorema-de-bayes.html</a:t>
            </a:r>
            <a:endParaRPr lang="es-CO" sz="2000" dirty="0"/>
          </a:p>
        </p:txBody>
      </p:sp>
      <p:sp>
        <p:nvSpPr>
          <p:cNvPr id="3" name="Marcador de contenido 2"/>
          <p:cNvSpPr>
            <a:spLocks noGrp="1"/>
          </p:cNvSpPr>
          <p:nvPr>
            <p:ph idx="1"/>
          </p:nvPr>
        </p:nvSpPr>
        <p:spPr/>
        <p:txBody>
          <a:bodyPr/>
          <a:lstStyle/>
          <a:p>
            <a:pPr algn="just"/>
            <a:r>
              <a:rPr lang="es-MX" dirty="0"/>
              <a:t>El Teorema de Bayes nos expresa la probabilidad de que ocurra un suceso </a:t>
            </a:r>
            <a:r>
              <a:rPr lang="es-MX" dirty="0" smtClean="0"/>
              <a:t>determinado </a:t>
            </a:r>
            <a:r>
              <a:rPr lang="es-MX" dirty="0"/>
              <a:t>Ai , condicionado a que el suceso B ya ha ocurrido</a:t>
            </a:r>
            <a:r>
              <a:rPr lang="es-MX" dirty="0" smtClean="0"/>
              <a:t>:</a:t>
            </a:r>
          </a:p>
          <a:p>
            <a:endParaRPr lang="es-CO" dirty="0"/>
          </a:p>
        </p:txBody>
      </p:sp>
      <p:sp>
        <p:nvSpPr>
          <p:cNvPr id="16" name="Rectángulo 15"/>
          <p:cNvSpPr/>
          <p:nvPr/>
        </p:nvSpPr>
        <p:spPr>
          <a:xfrm>
            <a:off x="512255" y="4810760"/>
            <a:ext cx="5751385" cy="1169551"/>
          </a:xfrm>
          <a:prstGeom prst="rect">
            <a:avLst/>
          </a:prstGeom>
        </p:spPr>
        <p:txBody>
          <a:bodyPr wrap="square">
            <a:spAutoFit/>
          </a:bodyPr>
          <a:lstStyle/>
          <a:p>
            <a:pPr algn="just"/>
            <a:r>
              <a:rPr lang="es-MX" sz="1400" i="1" dirty="0"/>
              <a:t>El </a:t>
            </a:r>
            <a:r>
              <a:rPr lang="es-MX" sz="1400" i="1" dirty="0" smtClean="0"/>
              <a:t>20% </a:t>
            </a:r>
            <a:r>
              <a:rPr lang="es-MX" sz="1400" i="1" dirty="0"/>
              <a:t>de los empleados de una empresa son ingenieros y otro </a:t>
            </a:r>
            <a:r>
              <a:rPr lang="es-MX" sz="1400" i="1" dirty="0" smtClean="0"/>
              <a:t>20% </a:t>
            </a:r>
            <a:r>
              <a:rPr lang="es-MX" sz="1400" i="1" dirty="0"/>
              <a:t>son economistas. El </a:t>
            </a:r>
            <a:r>
              <a:rPr lang="es-MX" sz="1400" i="1" dirty="0" smtClean="0"/>
              <a:t>75% </a:t>
            </a:r>
            <a:r>
              <a:rPr lang="es-MX" sz="1400" i="1" dirty="0"/>
              <a:t>de los </a:t>
            </a:r>
            <a:r>
              <a:rPr lang="es-MX" sz="1050" i="1" dirty="0"/>
              <a:t>ingenieros</a:t>
            </a:r>
            <a:r>
              <a:rPr lang="es-MX" sz="1400" i="1" dirty="0"/>
              <a:t> ocupan un puesto directivo y el </a:t>
            </a:r>
            <a:r>
              <a:rPr lang="es-MX" sz="1400" i="1" dirty="0" smtClean="0"/>
              <a:t>50% </a:t>
            </a:r>
            <a:r>
              <a:rPr lang="es-MX" sz="1400" i="1" dirty="0"/>
              <a:t>de los economistas también, mientras que los no ingenieros y los no economistas solamente el 20\% ocupa un puesto directivo. ¿Cuál es la probabilidad de que un empleado directivo elegido al azar sea ingeniero</a:t>
            </a:r>
            <a:r>
              <a:rPr lang="es-MX" sz="1400" i="1" dirty="0" smtClean="0"/>
              <a:t>?</a:t>
            </a:r>
            <a:endParaRPr lang="es-MX" sz="1400" i="1" dirty="0"/>
          </a:p>
        </p:txBody>
      </p:sp>
      <p:pic>
        <p:nvPicPr>
          <p:cNvPr id="5140" name="Picture 20" descr="estadistica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784" y="3273425"/>
            <a:ext cx="5315770" cy="1388745"/>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Diagrama de árb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236" y="4488636"/>
            <a:ext cx="2857500" cy="2076450"/>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P(\textup{ingeniero/directivo})=\cfrac{0,2\cdot 0,75}{0,2\cdot 0,75+0,2\cdot 0,5+0,6\cdot 0,2}=0,4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965" y="6128901"/>
            <a:ext cx="5781675" cy="46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00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5140"/>
                                        </p:tgtEl>
                                        <p:attrNameLst>
                                          <p:attrName>style.visibility</p:attrName>
                                        </p:attrNameLst>
                                      </p:cBhvr>
                                      <p:to>
                                        <p:strVal val="visible"/>
                                      </p:to>
                                    </p:set>
                                    <p:animEffect transition="in" filter="fade">
                                      <p:cBhvr>
                                        <p:cTn id="16" dur="1000"/>
                                        <p:tgtEl>
                                          <p:spTgt spid="5140"/>
                                        </p:tgtEl>
                                      </p:cBhvr>
                                    </p:animEffect>
                                    <p:anim calcmode="lin" valueType="num">
                                      <p:cBhvr>
                                        <p:cTn id="17" dur="1000" fill="hold"/>
                                        <p:tgtEl>
                                          <p:spTgt spid="5140"/>
                                        </p:tgtEl>
                                        <p:attrNameLst>
                                          <p:attrName>ppt_x</p:attrName>
                                        </p:attrNameLst>
                                      </p:cBhvr>
                                      <p:tavLst>
                                        <p:tav tm="0">
                                          <p:val>
                                            <p:strVal val="#ppt_x"/>
                                          </p:val>
                                        </p:tav>
                                        <p:tav tm="100000">
                                          <p:val>
                                            <p:strVal val="#ppt_x"/>
                                          </p:val>
                                        </p:tav>
                                      </p:tavLst>
                                    </p:anim>
                                    <p:anim calcmode="lin" valueType="num">
                                      <p:cBhvr>
                                        <p:cTn id="18" dur="1000" fill="hold"/>
                                        <p:tgtEl>
                                          <p:spTgt spid="5140"/>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1000" fill="hold"/>
                                        <p:tgtEl>
                                          <p:spTgt spid="16"/>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0"/>
                                  </p:stCondLst>
                                  <p:childTnLst>
                                    <p:set>
                                      <p:cBhvr>
                                        <p:cTn id="27" dur="1" fill="hold">
                                          <p:stCondLst>
                                            <p:cond delay="0"/>
                                          </p:stCondLst>
                                        </p:cTn>
                                        <p:tgtEl>
                                          <p:spTgt spid="5144"/>
                                        </p:tgtEl>
                                        <p:attrNameLst>
                                          <p:attrName>style.visibility</p:attrName>
                                        </p:attrNameLst>
                                      </p:cBhvr>
                                      <p:to>
                                        <p:strVal val="visible"/>
                                      </p:to>
                                    </p:set>
                                    <p:animEffect transition="in" filter="fade">
                                      <p:cBhvr>
                                        <p:cTn id="28" dur="1000"/>
                                        <p:tgtEl>
                                          <p:spTgt spid="5144"/>
                                        </p:tgtEl>
                                      </p:cBhvr>
                                    </p:animEffect>
                                    <p:anim calcmode="lin" valueType="num">
                                      <p:cBhvr>
                                        <p:cTn id="29" dur="1000" fill="hold"/>
                                        <p:tgtEl>
                                          <p:spTgt spid="5144"/>
                                        </p:tgtEl>
                                        <p:attrNameLst>
                                          <p:attrName>ppt_x</p:attrName>
                                        </p:attrNameLst>
                                      </p:cBhvr>
                                      <p:tavLst>
                                        <p:tav tm="0">
                                          <p:val>
                                            <p:strVal val="#ppt_x"/>
                                          </p:val>
                                        </p:tav>
                                        <p:tav tm="100000">
                                          <p:val>
                                            <p:strVal val="#ppt_x"/>
                                          </p:val>
                                        </p:tav>
                                      </p:tavLst>
                                    </p:anim>
                                    <p:anim calcmode="lin" valueType="num">
                                      <p:cBhvr>
                                        <p:cTn id="30" dur="1000" fill="hold"/>
                                        <p:tgtEl>
                                          <p:spTgt spid="5144"/>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0"/>
                                  </p:stCondLst>
                                  <p:childTnLst>
                                    <p:set>
                                      <p:cBhvr>
                                        <p:cTn id="32" dur="1" fill="hold">
                                          <p:stCondLst>
                                            <p:cond delay="0"/>
                                          </p:stCondLst>
                                        </p:cTn>
                                        <p:tgtEl>
                                          <p:spTgt spid="5142"/>
                                        </p:tgtEl>
                                        <p:attrNameLst>
                                          <p:attrName>style.visibility</p:attrName>
                                        </p:attrNameLst>
                                      </p:cBhvr>
                                      <p:to>
                                        <p:strVal val="visible"/>
                                      </p:to>
                                    </p:set>
                                    <p:animEffect transition="in" filter="fade">
                                      <p:cBhvr>
                                        <p:cTn id="33" dur="1000"/>
                                        <p:tgtEl>
                                          <p:spTgt spid="5142"/>
                                        </p:tgtEl>
                                      </p:cBhvr>
                                    </p:animEffect>
                                    <p:anim calcmode="lin" valueType="num">
                                      <p:cBhvr>
                                        <p:cTn id="34" dur="1000" fill="hold"/>
                                        <p:tgtEl>
                                          <p:spTgt spid="5142"/>
                                        </p:tgtEl>
                                        <p:attrNameLst>
                                          <p:attrName>ppt_x</p:attrName>
                                        </p:attrNameLst>
                                      </p:cBhvr>
                                      <p:tavLst>
                                        <p:tav tm="0">
                                          <p:val>
                                            <p:strVal val="#ppt_x"/>
                                          </p:val>
                                        </p:tav>
                                        <p:tav tm="100000">
                                          <p:val>
                                            <p:strVal val="#ppt_x"/>
                                          </p:val>
                                        </p:tav>
                                      </p:tavLst>
                                    </p:anim>
                                    <p:anim calcmode="lin" valueType="num">
                                      <p:cBhvr>
                                        <p:cTn id="35" dur="1000" fill="hold"/>
                                        <p:tgtEl>
                                          <p:spTgt spid="51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smtClean="0"/>
              <a:t>Temas pendientes a profundizar </a:t>
            </a:r>
            <a:r>
              <a:rPr lang="es-CO" sz="2200" dirty="0">
                <a:hlinkClick r:id="rId2"/>
              </a:rPr>
              <a:t>https://www.youtube.com/watch?v=_wonmKS4Blk&amp;list=PL3KGq8pH1bFRXWIf8UiELhHHd0DoTw9Qh</a:t>
            </a:r>
            <a:r>
              <a:rPr lang="es-MX" dirty="0" smtClean="0"/>
              <a:t/>
            </a:r>
            <a:br>
              <a:rPr lang="es-MX" dirty="0" smtClean="0"/>
            </a:br>
            <a:endParaRPr lang="es-CO" sz="2000" dirty="0"/>
          </a:p>
        </p:txBody>
      </p:sp>
      <p:sp>
        <p:nvSpPr>
          <p:cNvPr id="3" name="Marcador de contenido 2"/>
          <p:cNvSpPr>
            <a:spLocks noGrp="1"/>
          </p:cNvSpPr>
          <p:nvPr>
            <p:ph idx="1"/>
          </p:nvPr>
        </p:nvSpPr>
        <p:spPr/>
        <p:txBody>
          <a:bodyPr/>
          <a:lstStyle/>
          <a:p>
            <a:pPr algn="just"/>
            <a:r>
              <a:rPr lang="es-MX" dirty="0" smtClean="0"/>
              <a:t>- Variable </a:t>
            </a:r>
            <a:r>
              <a:rPr lang="es-MX" dirty="0"/>
              <a:t>aleatoria discreta</a:t>
            </a:r>
            <a:r>
              <a:rPr lang="es-MX" dirty="0" smtClean="0"/>
              <a:t>.</a:t>
            </a:r>
          </a:p>
          <a:p>
            <a:pPr algn="just"/>
            <a:r>
              <a:rPr lang="es-CO" dirty="0" smtClean="0"/>
              <a:t>- Variable </a:t>
            </a:r>
            <a:r>
              <a:rPr lang="es-CO" dirty="0"/>
              <a:t>aleatoria </a:t>
            </a:r>
            <a:r>
              <a:rPr lang="es-CO" dirty="0" smtClean="0"/>
              <a:t>continua</a:t>
            </a:r>
            <a:r>
              <a:rPr lang="es-MX" dirty="0"/>
              <a:t>.</a:t>
            </a:r>
            <a:endParaRPr lang="es-MX" dirty="0" smtClean="0"/>
          </a:p>
          <a:p>
            <a:pPr algn="just"/>
            <a:r>
              <a:rPr lang="es-MX" dirty="0" smtClean="0"/>
              <a:t>- Función </a:t>
            </a:r>
            <a:r>
              <a:rPr lang="es-MX" dirty="0"/>
              <a:t>de probabilidad </a:t>
            </a:r>
            <a:r>
              <a:rPr lang="es-MX" dirty="0" smtClean="0"/>
              <a:t>puntual.</a:t>
            </a:r>
          </a:p>
          <a:p>
            <a:pPr algn="just"/>
            <a:r>
              <a:rPr lang="es-CO" dirty="0" smtClean="0"/>
              <a:t>- El </a:t>
            </a:r>
            <a:r>
              <a:rPr lang="es-CO" dirty="0"/>
              <a:t>valor </a:t>
            </a:r>
            <a:r>
              <a:rPr lang="es-CO" dirty="0" smtClean="0"/>
              <a:t>esperado.</a:t>
            </a:r>
            <a:endParaRPr lang="es-MX" dirty="0"/>
          </a:p>
          <a:p>
            <a:pPr algn="just"/>
            <a:r>
              <a:rPr lang="es-CO" dirty="0" smtClean="0"/>
              <a:t>- La varianza.</a:t>
            </a:r>
          </a:p>
          <a:p>
            <a:pPr algn="just"/>
            <a:r>
              <a:rPr lang="es-CO" dirty="0" smtClean="0"/>
              <a:t>- Distribución binomial.</a:t>
            </a:r>
          </a:p>
          <a:p>
            <a:pPr algn="just"/>
            <a:r>
              <a:rPr lang="es-MX" dirty="0" smtClean="0"/>
              <a:t>- </a:t>
            </a:r>
            <a:r>
              <a:rPr lang="es-CO" dirty="0" smtClean="0"/>
              <a:t>Distribución </a:t>
            </a:r>
            <a:r>
              <a:rPr lang="es-CO" dirty="0"/>
              <a:t>de </a:t>
            </a:r>
            <a:r>
              <a:rPr lang="es-CO" dirty="0" smtClean="0"/>
              <a:t>Poisson.</a:t>
            </a:r>
            <a:endParaRPr lang="es-MX" dirty="0" smtClean="0"/>
          </a:p>
        </p:txBody>
      </p:sp>
      <p:sp>
        <p:nvSpPr>
          <p:cNvPr id="4" name="AutoShape 2" descr="Grunge reto verde con el icono de estrella ronda el sello d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dirty="0"/>
          </a:p>
        </p:txBody>
      </p:sp>
      <p:pic>
        <p:nvPicPr>
          <p:cNvPr id="8198" name="Picture 6" descr="123 GO! CHALLENGE Spanish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0739" y="1849756"/>
            <a:ext cx="4236085" cy="4236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23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arn(inVertical)">
                                      <p:cBhvr>
                                        <p:cTn id="42" dur="500"/>
                                        <p:tgtEl>
                                          <p:spTgt spid="3">
                                            <p:txEl>
                                              <p:pRg st="6" end="6"/>
                                            </p:txEl>
                                          </p:spTgt>
                                        </p:tgtEl>
                                      </p:cBhvr>
                                    </p:animEffect>
                                  </p:childTnLst>
                                </p:cTn>
                              </p:par>
                              <p:par>
                                <p:cTn id="43" presetID="16" presetClass="entr" presetSubtype="21" fill="hold" nodeType="withEffect">
                                  <p:stCondLst>
                                    <p:cond delay="0"/>
                                  </p:stCondLst>
                                  <p:childTnLst>
                                    <p:set>
                                      <p:cBhvr>
                                        <p:cTn id="44" dur="1" fill="hold">
                                          <p:stCondLst>
                                            <p:cond delay="0"/>
                                          </p:stCondLst>
                                        </p:cTn>
                                        <p:tgtEl>
                                          <p:spTgt spid="8198"/>
                                        </p:tgtEl>
                                        <p:attrNameLst>
                                          <p:attrName>style.visibility</p:attrName>
                                        </p:attrNameLst>
                                      </p:cBhvr>
                                      <p:to>
                                        <p:strVal val="visible"/>
                                      </p:to>
                                    </p:set>
                                    <p:animEffect transition="in" filter="barn(inVertical)">
                                      <p:cBhvr>
                                        <p:cTn id="45" dur="500"/>
                                        <p:tgtEl>
                                          <p:spTgt spid="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Tipos de algoritmos de inteligencia artificial."/>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8718155" y="2"/>
            <a:ext cx="2638958" cy="1298712"/>
          </a:xfrm>
          <a:prstGeom prst="rect">
            <a:avLst/>
          </a:prstGeom>
          <a:solidFill>
            <a:srgbClr val="E8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CO" dirty="0"/>
          </a:p>
        </p:txBody>
      </p:sp>
    </p:spTree>
    <p:extLst>
      <p:ext uri="{BB962C8B-B14F-4D97-AF65-F5344CB8AC3E}">
        <p14:creationId xmlns:p14="http://schemas.microsoft.com/office/powerpoint/2010/main" val="111550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217"/>
                                        </p:tgtEl>
                                        <p:attrNameLst>
                                          <p:attrName>style.visibility</p:attrName>
                                        </p:attrNameLst>
                                      </p:cBhvr>
                                      <p:to>
                                        <p:strVal val="visible"/>
                                      </p:to>
                                    </p:set>
                                    <p:animEffect transition="in" filter="wheel(1)">
                                      <p:cBhvr>
                                        <p:cTn id="7" dur="2000"/>
                                        <p:tgtEl>
                                          <p:spTgt spid="9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Aprendizaje por refuerzo </a:t>
            </a:r>
            <a:r>
              <a:rPr lang="es-MX" dirty="0" smtClean="0"/>
              <a:t/>
            </a:r>
            <a:br>
              <a:rPr lang="es-MX" dirty="0" smtClean="0"/>
            </a:br>
            <a:r>
              <a:rPr lang="es-MX" dirty="0" smtClean="0"/>
              <a:t>(</a:t>
            </a:r>
            <a:r>
              <a:rPr lang="es-MX" dirty="0"/>
              <a:t>RL, </a:t>
            </a:r>
            <a:r>
              <a:rPr lang="es-MX" dirty="0" err="1"/>
              <a:t>Reinforcement</a:t>
            </a:r>
            <a:r>
              <a:rPr lang="es-MX" dirty="0"/>
              <a:t> Learning)</a:t>
            </a:r>
            <a:endParaRPr lang="es-CO" dirty="0"/>
          </a:p>
        </p:txBody>
      </p:sp>
      <p:sp>
        <p:nvSpPr>
          <p:cNvPr id="3" name="Marcador de contenido 2"/>
          <p:cNvSpPr>
            <a:spLocks noGrp="1"/>
          </p:cNvSpPr>
          <p:nvPr>
            <p:ph idx="1"/>
          </p:nvPr>
        </p:nvSpPr>
        <p:spPr>
          <a:xfrm>
            <a:off x="666748" y="2288408"/>
            <a:ext cx="10753725" cy="1369194"/>
          </a:xfrm>
        </p:spPr>
        <p:txBody>
          <a:bodyPr>
            <a:normAutofit lnSpcReduction="10000"/>
          </a:bodyPr>
          <a:lstStyle/>
          <a:p>
            <a:r>
              <a:rPr lang="es-CO" sz="2000" dirty="0"/>
              <a:t>El aprendizaje por refuerzo </a:t>
            </a:r>
            <a:r>
              <a:rPr lang="es-CO" sz="2000" b="1" dirty="0"/>
              <a:t>consiste en la iteración constante y basada en “prueba y error”</a:t>
            </a:r>
            <a:r>
              <a:rPr lang="es-CO" sz="2000" dirty="0"/>
              <a:t> que una máquina es capaz de realizar en tiempo récord ante determinadas condiciones o entorno dado (por ejemplo, las reglas de un juego) y con un objetivo específico llamado “</a:t>
            </a:r>
            <a:r>
              <a:rPr lang="es-CO" sz="2000" dirty="0" smtClean="0"/>
              <a:t>recompensa”. De </a:t>
            </a:r>
            <a:r>
              <a:rPr lang="es-CO" sz="2000" dirty="0"/>
              <a:t>esta forma se </a:t>
            </a:r>
            <a:r>
              <a:rPr lang="es-CO" sz="2000" b="1" dirty="0"/>
              <a:t>pueden obtener resultados, patrones, correlaciones, caminos y conclusiones basadas en experiencia previa generada por la propia máquina. </a:t>
            </a:r>
            <a:endParaRPr lang="es-CO" sz="2000" dirty="0"/>
          </a:p>
        </p:txBody>
      </p:sp>
      <p:pic>
        <p:nvPicPr>
          <p:cNvPr id="4" name="Imagen 3" descr="Aprendizaje por refuerzo - algoritmos de machine learning."/>
          <p:cNvPicPr/>
          <p:nvPr/>
        </p:nvPicPr>
        <p:blipFill>
          <a:blip r:embed="rId2">
            <a:extLst>
              <a:ext uri="{28A0092B-C50C-407E-A947-70E740481C1C}">
                <a14:useLocalDpi xmlns:a14="http://schemas.microsoft.com/office/drawing/2010/main" val="0"/>
              </a:ext>
            </a:extLst>
          </a:blip>
          <a:srcRect/>
          <a:stretch>
            <a:fillRect/>
          </a:stretch>
        </p:blipFill>
        <p:spPr bwMode="auto">
          <a:xfrm>
            <a:off x="2772576" y="4014837"/>
            <a:ext cx="5612130" cy="1979930"/>
          </a:xfrm>
          <a:prstGeom prst="rect">
            <a:avLst/>
          </a:prstGeom>
          <a:noFill/>
          <a:ln>
            <a:noFill/>
          </a:ln>
        </p:spPr>
      </p:pic>
      <p:sp>
        <p:nvSpPr>
          <p:cNvPr id="5" name="Rectángulo 4"/>
          <p:cNvSpPr/>
          <p:nvPr/>
        </p:nvSpPr>
        <p:spPr>
          <a:xfrm>
            <a:off x="2772576" y="6211669"/>
            <a:ext cx="6096000" cy="646331"/>
          </a:xfrm>
          <a:prstGeom prst="rect">
            <a:avLst/>
          </a:prstGeom>
        </p:spPr>
        <p:txBody>
          <a:bodyPr>
            <a:spAutoFit/>
          </a:bodyPr>
          <a:lstStyle/>
          <a:p>
            <a:r>
              <a:rPr lang="es-CO" dirty="0"/>
              <a:t>Un ejemplo de este modelo de aprendizaje ha sido la IA ajedrecista </a:t>
            </a:r>
            <a:r>
              <a:rPr lang="es-CO" dirty="0" err="1"/>
              <a:t>AlphaZero</a:t>
            </a:r>
            <a:r>
              <a:rPr lang="es-CO" dirty="0"/>
              <a:t> de </a:t>
            </a:r>
            <a:r>
              <a:rPr lang="es-CO" dirty="0" err="1"/>
              <a:t>DeepMind</a:t>
            </a:r>
            <a:r>
              <a:rPr lang="es-CO" dirty="0"/>
              <a:t>.</a:t>
            </a:r>
          </a:p>
        </p:txBody>
      </p:sp>
    </p:spTree>
    <p:extLst>
      <p:ext uri="{BB962C8B-B14F-4D97-AF65-F5344CB8AC3E}">
        <p14:creationId xmlns:p14="http://schemas.microsoft.com/office/powerpoint/2010/main" val="13635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Aprendizaje</a:t>
            </a:r>
            <a:r>
              <a:rPr lang="en-US" dirty="0"/>
              <a:t> </a:t>
            </a:r>
            <a:r>
              <a:rPr lang="en-US" dirty="0" err="1"/>
              <a:t>supervisado</a:t>
            </a:r>
            <a:r>
              <a:rPr lang="en-US" dirty="0"/>
              <a:t> </a:t>
            </a:r>
            <a:r>
              <a:rPr lang="en-US" dirty="0" smtClean="0"/>
              <a:t/>
            </a:r>
            <a:br>
              <a:rPr lang="en-US" dirty="0" smtClean="0"/>
            </a:br>
            <a:r>
              <a:rPr lang="en-US" dirty="0" smtClean="0"/>
              <a:t>(</a:t>
            </a:r>
            <a:r>
              <a:rPr lang="en-US" dirty="0"/>
              <a:t>Supervised machine learning)</a:t>
            </a:r>
            <a:endParaRPr lang="es-CO" dirty="0"/>
          </a:p>
        </p:txBody>
      </p:sp>
      <p:sp>
        <p:nvSpPr>
          <p:cNvPr id="3" name="Marcador de contenido 2"/>
          <p:cNvSpPr>
            <a:spLocks noGrp="1"/>
          </p:cNvSpPr>
          <p:nvPr>
            <p:ph idx="1"/>
          </p:nvPr>
        </p:nvSpPr>
        <p:spPr>
          <a:xfrm>
            <a:off x="666748" y="2288408"/>
            <a:ext cx="10753725" cy="1369194"/>
          </a:xfrm>
        </p:spPr>
        <p:txBody>
          <a:bodyPr>
            <a:normAutofit/>
          </a:bodyPr>
          <a:lstStyle/>
          <a:p>
            <a:pPr fontAlgn="base"/>
            <a:r>
              <a:rPr lang="es-CO" sz="2000" dirty="0"/>
              <a:t>El aprendizaje supervisado </a:t>
            </a:r>
            <a:r>
              <a:rPr lang="es-CO" sz="2000" b="1" dirty="0"/>
              <a:t>se basa en modelos predictivos que hacen uso de datos de entrenamiento</a:t>
            </a:r>
            <a:r>
              <a:rPr lang="es-CO" sz="2000" dirty="0"/>
              <a:t>. Dado un conjunto conocido de datos, se pretende que el sistema sea capaz de lograr una determinada salida, de forma que </a:t>
            </a:r>
            <a:r>
              <a:rPr lang="es-CO" sz="2000" b="1" dirty="0"/>
              <a:t>el modelo es ajustado (entrenado) hasta lograr resultados adecuados</a:t>
            </a:r>
            <a:r>
              <a:rPr lang="es-CO" sz="2000" dirty="0"/>
              <a:t>. </a:t>
            </a:r>
          </a:p>
        </p:txBody>
      </p:sp>
      <p:sp>
        <p:nvSpPr>
          <p:cNvPr id="5" name="Rectángulo 4"/>
          <p:cNvSpPr/>
          <p:nvPr/>
        </p:nvSpPr>
        <p:spPr>
          <a:xfrm>
            <a:off x="2772576" y="6279278"/>
            <a:ext cx="6096000" cy="369332"/>
          </a:xfrm>
          <a:prstGeom prst="rect">
            <a:avLst/>
          </a:prstGeom>
        </p:spPr>
        <p:txBody>
          <a:bodyPr>
            <a:spAutoFit/>
          </a:bodyPr>
          <a:lstStyle/>
          <a:p>
            <a:pPr fontAlgn="base"/>
            <a:r>
              <a:rPr lang="es-CO" dirty="0"/>
              <a:t>Ejemplo</a:t>
            </a:r>
            <a:r>
              <a:rPr lang="es-CO" b="1" dirty="0"/>
              <a:t>: </a:t>
            </a:r>
            <a:r>
              <a:rPr lang="es-CO" u="sng" dirty="0"/>
              <a:t>coches autónomos</a:t>
            </a:r>
            <a:r>
              <a:rPr lang="es-CO" dirty="0"/>
              <a:t>.</a:t>
            </a:r>
          </a:p>
        </p:txBody>
      </p:sp>
      <p:pic>
        <p:nvPicPr>
          <p:cNvPr id="7" name="Imagen 6"/>
          <p:cNvPicPr>
            <a:picLocks noChangeAspect="1"/>
          </p:cNvPicPr>
          <p:nvPr/>
        </p:nvPicPr>
        <p:blipFill>
          <a:blip r:embed="rId2"/>
          <a:stretch>
            <a:fillRect/>
          </a:stretch>
        </p:blipFill>
        <p:spPr>
          <a:xfrm>
            <a:off x="2404558" y="3189063"/>
            <a:ext cx="5837073" cy="3090215"/>
          </a:xfrm>
          <a:prstGeom prst="rect">
            <a:avLst/>
          </a:prstGeom>
        </p:spPr>
      </p:pic>
    </p:spTree>
    <p:extLst>
      <p:ext uri="{BB962C8B-B14F-4D97-AF65-F5344CB8AC3E}">
        <p14:creationId xmlns:p14="http://schemas.microsoft.com/office/powerpoint/2010/main" val="51880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Aprendizaje</a:t>
            </a:r>
            <a:r>
              <a:rPr lang="en-US" dirty="0"/>
              <a:t> no </a:t>
            </a:r>
            <a:r>
              <a:rPr lang="en-US" dirty="0" err="1"/>
              <a:t>supervisado</a:t>
            </a:r>
            <a:r>
              <a:rPr lang="en-US" dirty="0"/>
              <a:t> (Unsupervised machine learning)</a:t>
            </a:r>
            <a:endParaRPr lang="es-CO" dirty="0"/>
          </a:p>
        </p:txBody>
      </p:sp>
      <p:sp>
        <p:nvSpPr>
          <p:cNvPr id="3" name="Marcador de contenido 2"/>
          <p:cNvSpPr>
            <a:spLocks noGrp="1"/>
          </p:cNvSpPr>
          <p:nvPr>
            <p:ph idx="1"/>
          </p:nvPr>
        </p:nvSpPr>
        <p:spPr>
          <a:xfrm>
            <a:off x="666748" y="2288408"/>
            <a:ext cx="10753725" cy="1369194"/>
          </a:xfrm>
        </p:spPr>
        <p:txBody>
          <a:bodyPr>
            <a:normAutofit/>
          </a:bodyPr>
          <a:lstStyle/>
          <a:p>
            <a:pPr fontAlgn="base"/>
            <a:r>
              <a:rPr lang="es-CO" sz="2000" dirty="0"/>
              <a:t>Los algoritmos de aprendizaje no-supervisado son similares a los de aprendizaje supervisado, pero estos </a:t>
            </a:r>
            <a:r>
              <a:rPr lang="es-CO" sz="2000" b="1" dirty="0"/>
              <a:t>ajustan su modelo únicamente en función de los datos de entrada.</a:t>
            </a:r>
            <a:r>
              <a:rPr lang="es-CO" sz="2000" dirty="0"/>
              <a:t> Dicho de un modo sencillo, el algoritmo realiza un auto entrenamiento sin indicaciones externas.</a:t>
            </a:r>
          </a:p>
        </p:txBody>
      </p:sp>
      <p:sp>
        <p:nvSpPr>
          <p:cNvPr id="5" name="Rectángulo 4"/>
          <p:cNvSpPr/>
          <p:nvPr/>
        </p:nvSpPr>
        <p:spPr>
          <a:xfrm>
            <a:off x="2772576" y="6279278"/>
            <a:ext cx="6096000" cy="369332"/>
          </a:xfrm>
          <a:prstGeom prst="rect">
            <a:avLst/>
          </a:prstGeom>
        </p:spPr>
        <p:txBody>
          <a:bodyPr>
            <a:spAutoFit/>
          </a:bodyPr>
          <a:lstStyle/>
          <a:p>
            <a:pPr fontAlgn="base"/>
            <a:r>
              <a:rPr lang="es-CO" dirty="0"/>
              <a:t>Ejemplo</a:t>
            </a:r>
            <a:r>
              <a:rPr lang="es-CO" b="1" dirty="0"/>
              <a:t>: </a:t>
            </a:r>
            <a:r>
              <a:rPr lang="es-CO" b="1" dirty="0" smtClean="0"/>
              <a:t>Sistemas de detección</a:t>
            </a:r>
            <a:r>
              <a:rPr lang="es-CO" dirty="0" smtClean="0"/>
              <a:t>.</a:t>
            </a:r>
            <a:endParaRPr lang="es-CO" dirty="0"/>
          </a:p>
        </p:txBody>
      </p:sp>
      <p:pic>
        <p:nvPicPr>
          <p:cNvPr id="6" name="Imagen 5" descr="Inteligencia Artificial y Machine Learning - Aprendizaje automático no supervisado."/>
          <p:cNvPicPr/>
          <p:nvPr/>
        </p:nvPicPr>
        <p:blipFill>
          <a:blip r:embed="rId2">
            <a:extLst>
              <a:ext uri="{28A0092B-C50C-407E-A947-70E740481C1C}">
                <a14:useLocalDpi xmlns:a14="http://schemas.microsoft.com/office/drawing/2010/main" val="0"/>
              </a:ext>
            </a:extLst>
          </a:blip>
          <a:srcRect/>
          <a:stretch>
            <a:fillRect/>
          </a:stretch>
        </p:blipFill>
        <p:spPr bwMode="auto">
          <a:xfrm>
            <a:off x="3014511" y="3303668"/>
            <a:ext cx="5612130" cy="2975610"/>
          </a:xfrm>
          <a:prstGeom prst="rect">
            <a:avLst/>
          </a:prstGeom>
          <a:noFill/>
          <a:ln>
            <a:noFill/>
          </a:ln>
        </p:spPr>
      </p:pic>
    </p:spTree>
    <p:extLst>
      <p:ext uri="{BB962C8B-B14F-4D97-AF65-F5344CB8AC3E}">
        <p14:creationId xmlns:p14="http://schemas.microsoft.com/office/powerpoint/2010/main" val="351081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400" dirty="0" smtClean="0"/>
              <a:t>Algoritmos de clasificación </a:t>
            </a:r>
            <a:br>
              <a:rPr lang="es-MX" sz="4400" dirty="0" smtClean="0"/>
            </a:br>
            <a:r>
              <a:rPr lang="es-CO" sz="2000" dirty="0">
                <a:hlinkClick r:id="rId2"/>
              </a:rPr>
              <a:t>https://</a:t>
            </a:r>
            <a:r>
              <a:rPr lang="es-CO" sz="2000" dirty="0" smtClean="0">
                <a:hlinkClick r:id="rId2"/>
              </a:rPr>
              <a:t>www.youtube.com/channel/UCLJV54sFqPiH4MYcJKvGesg/playlists</a:t>
            </a:r>
            <a:r>
              <a:rPr lang="es-CO" sz="2000" dirty="0">
                <a:hlinkClick r:id="rId2"/>
              </a:rPr>
              <a:t/>
            </a:r>
            <a:br>
              <a:rPr lang="es-CO" sz="2000" dirty="0">
                <a:hlinkClick r:id="rId2"/>
              </a:rPr>
            </a:br>
            <a:r>
              <a:rPr lang="es-CO" sz="2000" dirty="0">
                <a:hlinkClick r:id="rId3"/>
              </a:rPr>
              <a:t>https://www.youtube.com/watch?v=T8aCfSBlrqU</a:t>
            </a:r>
            <a:endParaRPr lang="es-CO" sz="2000" dirty="0"/>
          </a:p>
        </p:txBody>
      </p:sp>
      <p:sp>
        <p:nvSpPr>
          <p:cNvPr id="3" name="Marcador de contenido 2"/>
          <p:cNvSpPr>
            <a:spLocks noGrp="1"/>
          </p:cNvSpPr>
          <p:nvPr>
            <p:ph idx="1"/>
          </p:nvPr>
        </p:nvSpPr>
        <p:spPr>
          <a:xfrm>
            <a:off x="657224" y="2157731"/>
            <a:ext cx="6512813" cy="4217670"/>
          </a:xfrm>
        </p:spPr>
        <p:txBody>
          <a:bodyPr>
            <a:normAutofit fontScale="70000" lnSpcReduction="20000"/>
          </a:bodyPr>
          <a:lstStyle/>
          <a:p>
            <a:pPr algn="just"/>
            <a:r>
              <a:rPr lang="es-CO" dirty="0"/>
              <a:t>los algoritmos de clasificación consiste en predecir etiquetas de clase categóricas en un grupo de instancia, una nube de puntos o cualquier otro conjunto de datos que se le presente de entrada a ese </a:t>
            </a:r>
            <a:r>
              <a:rPr lang="es-CO" dirty="0" smtClean="0"/>
              <a:t>algoritmo.</a:t>
            </a:r>
          </a:p>
          <a:p>
            <a:pPr algn="just"/>
            <a:r>
              <a:rPr lang="es-CO" dirty="0" smtClean="0"/>
              <a:t>La </a:t>
            </a:r>
            <a:r>
              <a:rPr lang="es-CO" dirty="0"/>
              <a:t>máquina a partir de observaciones pasadas, </a:t>
            </a:r>
            <a:r>
              <a:rPr lang="es-CO" dirty="0" smtClean="0"/>
              <a:t>sabrá </a:t>
            </a:r>
            <a:r>
              <a:rPr lang="es-CO" dirty="0"/>
              <a:t>que decisión es la mejor que debe tomar para que su salida sea lo deseable. </a:t>
            </a:r>
            <a:endParaRPr lang="es-CO" dirty="0" smtClean="0"/>
          </a:p>
          <a:p>
            <a:pPr algn="just"/>
            <a:endParaRPr lang="es-CO" dirty="0"/>
          </a:p>
          <a:p>
            <a:r>
              <a:rPr lang="es-CO" b="1" dirty="0"/>
              <a:t>Clasificación binaria</a:t>
            </a:r>
            <a:r>
              <a:rPr lang="es-CO" dirty="0"/>
              <a:t>, es decir, que sean dos clases, dos tipos de datos diferente que la máquina debe saber separar </a:t>
            </a:r>
            <a:endParaRPr lang="es-CO" dirty="0" smtClean="0"/>
          </a:p>
          <a:p>
            <a:r>
              <a:rPr lang="es-CO" dirty="0" smtClean="0"/>
              <a:t>ej</a:t>
            </a:r>
            <a:r>
              <a:rPr lang="es-CO" dirty="0"/>
              <a:t>. El correo deseado y el correo no deseado</a:t>
            </a:r>
            <a:r>
              <a:rPr lang="es-CO" dirty="0" smtClean="0"/>
              <a:t>.</a:t>
            </a:r>
          </a:p>
          <a:p>
            <a:endParaRPr lang="es-CO" dirty="0"/>
          </a:p>
          <a:p>
            <a:r>
              <a:rPr lang="es-CO" b="1" dirty="0"/>
              <a:t>Clasificación  multi clase</a:t>
            </a:r>
            <a:r>
              <a:rPr lang="es-CO" dirty="0"/>
              <a:t>. Es decir, que haya múltiples clases, múltiples tipos de datos que la máquina tiene también que separar. </a:t>
            </a:r>
            <a:endParaRPr lang="es-CO" dirty="0" smtClean="0"/>
          </a:p>
          <a:p>
            <a:r>
              <a:rPr lang="es-CO" dirty="0" smtClean="0"/>
              <a:t>Ej</a:t>
            </a:r>
            <a:r>
              <a:rPr lang="es-CO" dirty="0"/>
              <a:t>.  el reconocimiento</a:t>
            </a:r>
          </a:p>
        </p:txBody>
      </p:sp>
      <p:pic>
        <p:nvPicPr>
          <p:cNvPr id="4" name="Imagen 3"/>
          <p:cNvPicPr>
            <a:picLocks noChangeAspect="1"/>
          </p:cNvPicPr>
          <p:nvPr/>
        </p:nvPicPr>
        <p:blipFill>
          <a:blip r:embed="rId4"/>
          <a:stretch>
            <a:fillRect/>
          </a:stretch>
        </p:blipFill>
        <p:spPr>
          <a:xfrm>
            <a:off x="7505926" y="1927226"/>
            <a:ext cx="3743483" cy="1947544"/>
          </a:xfrm>
          <a:prstGeom prst="rect">
            <a:avLst/>
          </a:prstGeom>
        </p:spPr>
      </p:pic>
      <p:pic>
        <p:nvPicPr>
          <p:cNvPr id="5" name="Imagen 4"/>
          <p:cNvPicPr>
            <a:picLocks noChangeAspect="1"/>
          </p:cNvPicPr>
          <p:nvPr/>
        </p:nvPicPr>
        <p:blipFill>
          <a:blip r:embed="rId5"/>
          <a:stretch>
            <a:fillRect/>
          </a:stretch>
        </p:blipFill>
        <p:spPr>
          <a:xfrm>
            <a:off x="8534784" y="4482465"/>
            <a:ext cx="2486025" cy="1295400"/>
          </a:xfrm>
          <a:prstGeom prst="rect">
            <a:avLst/>
          </a:prstGeom>
        </p:spPr>
      </p:pic>
    </p:spTree>
    <p:extLst>
      <p:ext uri="{BB962C8B-B14F-4D97-AF65-F5344CB8AC3E}">
        <p14:creationId xmlns:p14="http://schemas.microsoft.com/office/powerpoint/2010/main" val="318580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1000"/>
                                        <p:tgtEl>
                                          <p:spTgt spid="4"/>
                                        </p:tgtEl>
                                      </p:cBhvr>
                                    </p:animEffect>
                                    <p:anim calcmode="lin" valueType="num">
                                      <p:cBhvr>
                                        <p:cTn id="52" dur="1000" fill="hold"/>
                                        <p:tgtEl>
                                          <p:spTgt spid="4"/>
                                        </p:tgtEl>
                                        <p:attrNameLst>
                                          <p:attrName>ppt_x</p:attrName>
                                        </p:attrNameLst>
                                      </p:cBhvr>
                                      <p:tavLst>
                                        <p:tav tm="0">
                                          <p:val>
                                            <p:strVal val="#ppt_x"/>
                                          </p:val>
                                        </p:tav>
                                        <p:tav tm="100000">
                                          <p:val>
                                            <p:strVal val="#ppt_x"/>
                                          </p:val>
                                        </p:tav>
                                      </p:tavLst>
                                    </p:anim>
                                    <p:anim calcmode="lin" valueType="num">
                                      <p:cBhvr>
                                        <p:cTn id="53" dur="1000" fill="hold"/>
                                        <p:tgtEl>
                                          <p:spTgt spid="4"/>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1000"/>
                                        <p:tgtEl>
                                          <p:spTgt spid="5"/>
                                        </p:tgtEl>
                                      </p:cBhvr>
                                    </p:animEffect>
                                    <p:anim calcmode="lin" valueType="num">
                                      <p:cBhvr>
                                        <p:cTn id="57" dur="1000" fill="hold"/>
                                        <p:tgtEl>
                                          <p:spTgt spid="5"/>
                                        </p:tgtEl>
                                        <p:attrNameLst>
                                          <p:attrName>ppt_x</p:attrName>
                                        </p:attrNameLst>
                                      </p:cBhvr>
                                      <p:tavLst>
                                        <p:tav tm="0">
                                          <p:val>
                                            <p:strVal val="#ppt_x"/>
                                          </p:val>
                                        </p:tav>
                                        <p:tav tm="100000">
                                          <p:val>
                                            <p:strVal val="#ppt_x"/>
                                          </p:val>
                                        </p:tav>
                                      </p:tavLst>
                                    </p:anim>
                                    <p:anim calcmode="lin" valueType="num">
                                      <p:cBhvr>
                                        <p:cTn id="5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Operadores matemáticos Python</a:t>
            </a:r>
            <a:endParaRPr lang="es-CO" dirty="0"/>
          </a:p>
        </p:txBody>
      </p:sp>
      <p:pic>
        <p:nvPicPr>
          <p:cNvPr id="5122" name="Picture 2" descr="Figura 2.7"/>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064" t="1837" r="1561" b="4295"/>
          <a:stretch/>
        </p:blipFill>
        <p:spPr bwMode="auto">
          <a:xfrm>
            <a:off x="4615838" y="2157731"/>
            <a:ext cx="6098528" cy="333160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Cálculos De Matemáticas, Añadir, Adición, Calcular PNG y PSD para ..."/>
          <p:cNvPicPr>
            <a:picLocks noChangeAspect="1" noChangeArrowheads="1"/>
          </p:cNvPicPr>
          <p:nvPr/>
        </p:nvPicPr>
        <p:blipFill rotWithShape="1">
          <a:blip r:embed="rId3">
            <a:extLst>
              <a:ext uri="{28A0092B-C50C-407E-A947-70E740481C1C}">
                <a14:useLocalDpi xmlns:a14="http://schemas.microsoft.com/office/drawing/2010/main" val="0"/>
              </a:ext>
            </a:extLst>
          </a:blip>
          <a:srcRect l="5115" t="6008" r="5889" b="6360"/>
          <a:stretch/>
        </p:blipFill>
        <p:spPr bwMode="auto">
          <a:xfrm rot="18891977">
            <a:off x="836797" y="2495918"/>
            <a:ext cx="2877073" cy="2832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32656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barn(inVertical)">
                                      <p:cBhvr>
                                        <p:cTn id="11" dur="500"/>
                                        <p:tgtEl>
                                          <p:spTgt spid="5122"/>
                                        </p:tgtEl>
                                      </p:cBhvr>
                                    </p:animEffect>
                                  </p:childTnLst>
                                </p:cTn>
                              </p:par>
                              <p:par>
                                <p:cTn id="12" presetID="16" presetClass="entr" presetSubtype="21" fill="hold" nodeType="withEffect">
                                  <p:stCondLst>
                                    <p:cond delay="0"/>
                                  </p:stCondLst>
                                  <p:childTnLst>
                                    <p:set>
                                      <p:cBhvr>
                                        <p:cTn id="13" dur="1" fill="hold">
                                          <p:stCondLst>
                                            <p:cond delay="0"/>
                                          </p:stCondLst>
                                        </p:cTn>
                                        <p:tgtEl>
                                          <p:spTgt spid="5130"/>
                                        </p:tgtEl>
                                        <p:attrNameLst>
                                          <p:attrName>style.visibility</p:attrName>
                                        </p:attrNameLst>
                                      </p:cBhvr>
                                      <p:to>
                                        <p:strVal val="visible"/>
                                      </p:to>
                                    </p:set>
                                    <p:animEffect transition="in" filter="barn(inVertical)">
                                      <p:cBhvr>
                                        <p:cTn id="14" dur="500"/>
                                        <p:tgtEl>
                                          <p:spTgt spid="5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Regresión lineal</a:t>
            </a:r>
            <a:endParaRPr lang="es-CO" dirty="0"/>
          </a:p>
        </p:txBody>
      </p:sp>
      <p:sp>
        <p:nvSpPr>
          <p:cNvPr id="3" name="Marcador de contenido 2"/>
          <p:cNvSpPr>
            <a:spLocks noGrp="1"/>
          </p:cNvSpPr>
          <p:nvPr>
            <p:ph idx="1"/>
          </p:nvPr>
        </p:nvSpPr>
        <p:spPr>
          <a:xfrm>
            <a:off x="676657" y="2011680"/>
            <a:ext cx="6627114" cy="3766185"/>
          </a:xfrm>
        </p:spPr>
        <p:txBody>
          <a:bodyPr/>
          <a:lstStyle/>
          <a:p>
            <a:pPr algn="just"/>
            <a:r>
              <a:rPr lang="es-CO" dirty="0"/>
              <a:t>L</a:t>
            </a:r>
            <a:r>
              <a:rPr lang="es-CO" dirty="0" smtClean="0"/>
              <a:t>a </a:t>
            </a:r>
            <a:r>
              <a:rPr lang="es-CO" dirty="0"/>
              <a:t>regresión </a:t>
            </a:r>
            <a:r>
              <a:rPr lang="es-CO" dirty="0" smtClean="0"/>
              <a:t>lineal es </a:t>
            </a:r>
            <a:r>
              <a:rPr lang="es-CO" dirty="0"/>
              <a:t>una algoritmo de regresión </a:t>
            </a:r>
            <a:r>
              <a:rPr lang="es-CO" dirty="0" smtClean="0"/>
              <a:t>busca unificar </a:t>
            </a:r>
            <a:r>
              <a:rPr lang="es-CO" dirty="0"/>
              <a:t>datos, intentando crear una ley que prediga como </a:t>
            </a:r>
            <a:r>
              <a:rPr lang="es-CO" dirty="0" smtClean="0"/>
              <a:t>funcionan o </a:t>
            </a:r>
            <a:r>
              <a:rPr lang="es-CO" dirty="0"/>
              <a:t>cómo se agrupan o como se </a:t>
            </a:r>
            <a:r>
              <a:rPr lang="es-CO" dirty="0" smtClean="0"/>
              <a:t>comportan mediante la función del error cuadrático (diferencia </a:t>
            </a:r>
            <a:r>
              <a:rPr lang="es-CO" dirty="0"/>
              <a:t>entre el valor esperado y el valor </a:t>
            </a:r>
            <a:r>
              <a:rPr lang="es-CO" dirty="0" smtClean="0"/>
              <a:t>real).</a:t>
            </a:r>
            <a:endParaRPr lang="es-CO" dirty="0"/>
          </a:p>
        </p:txBody>
      </p:sp>
      <p:pic>
        <p:nvPicPr>
          <p:cNvPr id="5" name="Imagen 4"/>
          <p:cNvPicPr>
            <a:picLocks noChangeAspect="1"/>
          </p:cNvPicPr>
          <p:nvPr/>
        </p:nvPicPr>
        <p:blipFill>
          <a:blip r:embed="rId2"/>
          <a:stretch>
            <a:fillRect/>
          </a:stretch>
        </p:blipFill>
        <p:spPr>
          <a:xfrm>
            <a:off x="7475220" y="2157731"/>
            <a:ext cx="3619500" cy="1257300"/>
          </a:xfrm>
          <a:prstGeom prst="rect">
            <a:avLst/>
          </a:prstGeom>
        </p:spPr>
      </p:pic>
      <p:pic>
        <p:nvPicPr>
          <p:cNvPr id="6" name="Imagen 5"/>
          <p:cNvPicPr>
            <a:picLocks noChangeAspect="1"/>
          </p:cNvPicPr>
          <p:nvPr/>
        </p:nvPicPr>
        <p:blipFill>
          <a:blip r:embed="rId3"/>
          <a:stretch>
            <a:fillRect/>
          </a:stretch>
        </p:blipFill>
        <p:spPr>
          <a:xfrm>
            <a:off x="676657" y="4343071"/>
            <a:ext cx="3479291" cy="1537664"/>
          </a:xfrm>
          <a:prstGeom prst="rect">
            <a:avLst/>
          </a:prstGeom>
        </p:spPr>
      </p:pic>
      <p:pic>
        <p:nvPicPr>
          <p:cNvPr id="8" name="Imagen 7"/>
          <p:cNvPicPr>
            <a:picLocks noChangeAspect="1"/>
          </p:cNvPicPr>
          <p:nvPr/>
        </p:nvPicPr>
        <p:blipFill>
          <a:blip r:embed="rId4"/>
          <a:stretch>
            <a:fillRect/>
          </a:stretch>
        </p:blipFill>
        <p:spPr>
          <a:xfrm>
            <a:off x="4785361" y="4145280"/>
            <a:ext cx="2476500" cy="2247900"/>
          </a:xfrm>
          <a:prstGeom prst="rect">
            <a:avLst/>
          </a:prstGeom>
        </p:spPr>
      </p:pic>
      <p:sp>
        <p:nvSpPr>
          <p:cNvPr id="9" name="Rectángulo 8"/>
          <p:cNvSpPr/>
          <p:nvPr/>
        </p:nvSpPr>
        <p:spPr>
          <a:xfrm>
            <a:off x="7735825" y="4413795"/>
            <a:ext cx="3676650" cy="1466940"/>
          </a:xfrm>
          <a:prstGeom prst="rect">
            <a:avLst/>
          </a:prstGeom>
        </p:spPr>
        <p:txBody>
          <a:bodyPr wrap="square">
            <a:spAutoFit/>
          </a:bodyPr>
          <a:lstStyle/>
          <a:p>
            <a:pPr algn="just">
              <a:lnSpc>
                <a:spcPct val="107000"/>
              </a:lnSpc>
              <a:spcAft>
                <a:spcPts val="800"/>
              </a:spcAft>
            </a:pPr>
            <a:r>
              <a:rPr lang="es-CO" sz="1200" i="1" dirty="0">
                <a:latin typeface="Calibri" panose="020F0502020204030204" pitchFamily="34" charset="0"/>
                <a:ea typeface="Calibri" panose="020F0502020204030204" pitchFamily="34" charset="0"/>
                <a:cs typeface="Times New Roman" panose="02020603050405020304" pitchFamily="18" charset="0"/>
              </a:rPr>
              <a:t>Queremos minimizar esa expresión con respeto a: (A y B) que son parámetros, Para esto aplicamos la derivada  e igualamos a cero, al ser dos variables usamos derivadas parciales y al igualar a cero podemos despejar  A y B los cuales son números reales que nos darán la recta de ajuste que será la función que decida el comportamiento de esos puntos de esos puntos desconocidos.</a:t>
            </a:r>
            <a:endParaRPr lang="es-CO" sz="1200" i="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129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arn(inVertical)">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Regresión logística</a:t>
            </a:r>
            <a:endParaRPr lang="es-CO" dirty="0"/>
          </a:p>
        </p:txBody>
      </p:sp>
      <p:sp>
        <p:nvSpPr>
          <p:cNvPr id="3" name="Marcador de contenido 2"/>
          <p:cNvSpPr>
            <a:spLocks noGrp="1"/>
          </p:cNvSpPr>
          <p:nvPr>
            <p:ph idx="1"/>
          </p:nvPr>
        </p:nvSpPr>
        <p:spPr>
          <a:xfrm>
            <a:off x="676657" y="2011680"/>
            <a:ext cx="6627114" cy="4480560"/>
          </a:xfrm>
        </p:spPr>
        <p:txBody>
          <a:bodyPr>
            <a:normAutofit fontScale="77500" lnSpcReduction="20000"/>
          </a:bodyPr>
          <a:lstStyle/>
          <a:p>
            <a:pPr algn="just"/>
            <a:r>
              <a:rPr lang="es-CO" dirty="0"/>
              <a:t>La regresión logística lo que hace es separar en una nube  de puntos dispersa y cuantizarlos. </a:t>
            </a:r>
            <a:endParaRPr lang="es-CO" dirty="0" smtClean="0"/>
          </a:p>
          <a:p>
            <a:pPr algn="just"/>
            <a:endParaRPr lang="es-CO" dirty="0" smtClean="0"/>
          </a:p>
          <a:p>
            <a:pPr algn="just"/>
            <a:r>
              <a:rPr lang="es-CO" dirty="0" smtClean="0"/>
              <a:t>Logit </a:t>
            </a:r>
            <a:r>
              <a:rPr lang="es-CO" dirty="0"/>
              <a:t>es una función que se define sencillamente como el logaritmo del factor de proporción de proporcionalidad  </a:t>
            </a:r>
            <a:r>
              <a:rPr lang="es-CO" i="1" dirty="0"/>
              <a:t>(P Es la probabilidad de un  suceso y 1-P es la prioridad de que no </a:t>
            </a:r>
            <a:r>
              <a:rPr lang="es-CO" i="1" dirty="0" smtClean="0"/>
              <a:t>ocurra).</a:t>
            </a:r>
          </a:p>
          <a:p>
            <a:pPr algn="just"/>
            <a:endParaRPr lang="es-CO" i="1" dirty="0" smtClean="0"/>
          </a:p>
          <a:p>
            <a:pPr algn="just"/>
            <a:r>
              <a:rPr lang="es-CO" dirty="0" smtClean="0"/>
              <a:t>La </a:t>
            </a:r>
            <a:r>
              <a:rPr lang="es-CO" dirty="0"/>
              <a:t>probabilidad de que Y sea 1/x no es más que una combinación lineal. </a:t>
            </a:r>
            <a:r>
              <a:rPr lang="es-CO" i="1" dirty="0"/>
              <a:t>(El producto escalar entre dos Vectores, el vector de pesos que se llama W y el vector de X, se multiplican coordenada, coordenada y finalmente se suman</a:t>
            </a:r>
            <a:r>
              <a:rPr lang="es-CO" i="1" dirty="0" smtClean="0"/>
              <a:t>)</a:t>
            </a:r>
          </a:p>
          <a:p>
            <a:pPr algn="just"/>
            <a:endParaRPr lang="es-CO" i="1" dirty="0" smtClean="0"/>
          </a:p>
          <a:p>
            <a:pPr algn="just"/>
            <a:r>
              <a:rPr lang="es-CO" dirty="0" smtClean="0"/>
              <a:t>la </a:t>
            </a:r>
            <a:r>
              <a:rPr lang="es-CO" dirty="0"/>
              <a:t>función  </a:t>
            </a:r>
            <a:r>
              <a:rPr lang="es-CO" dirty="0" smtClean="0"/>
              <a:t>logit </a:t>
            </a:r>
            <a:r>
              <a:rPr lang="es-CO" dirty="0"/>
              <a:t>no es </a:t>
            </a:r>
            <a:r>
              <a:rPr lang="es-CO" dirty="0" smtClean="0"/>
              <a:t>más que una correlación. Queremos lo inverso. Para </a:t>
            </a:r>
            <a:r>
              <a:rPr lang="es-CO" dirty="0"/>
              <a:t>eso definimos la función </a:t>
            </a:r>
            <a:r>
              <a:rPr lang="es-CO" dirty="0" smtClean="0"/>
              <a:t>sigmoide la cual convierte </a:t>
            </a:r>
            <a:r>
              <a:rPr lang="es-CO" dirty="0"/>
              <a:t>una entrada de datos que tenemos que puede ser desde menos infinito hasta más infinito, y lo convierte en uno y cero</a:t>
            </a:r>
          </a:p>
          <a:p>
            <a:endParaRPr lang="es-CO" dirty="0"/>
          </a:p>
        </p:txBody>
      </p:sp>
      <p:grpSp>
        <p:nvGrpSpPr>
          <p:cNvPr id="5" name="Grupo 4"/>
          <p:cNvGrpSpPr/>
          <p:nvPr/>
        </p:nvGrpSpPr>
        <p:grpSpPr>
          <a:xfrm>
            <a:off x="7835265" y="1745932"/>
            <a:ext cx="3448050" cy="1171575"/>
            <a:chOff x="7835265" y="1745932"/>
            <a:chExt cx="3448050" cy="1171575"/>
          </a:xfrm>
        </p:grpSpPr>
        <p:pic>
          <p:nvPicPr>
            <p:cNvPr id="4" name="Imagen 3"/>
            <p:cNvPicPr>
              <a:picLocks noChangeAspect="1"/>
            </p:cNvPicPr>
            <p:nvPr/>
          </p:nvPicPr>
          <p:blipFill>
            <a:blip r:embed="rId2"/>
            <a:stretch>
              <a:fillRect/>
            </a:stretch>
          </p:blipFill>
          <p:spPr>
            <a:xfrm>
              <a:off x="7835265" y="1745932"/>
              <a:ext cx="3448050" cy="1171575"/>
            </a:xfrm>
            <a:prstGeom prst="rect">
              <a:avLst/>
            </a:prstGeom>
          </p:spPr>
        </p:pic>
        <p:sp>
          <p:nvSpPr>
            <p:cNvPr id="7" name="Rectángulo 6"/>
            <p:cNvSpPr/>
            <p:nvPr/>
          </p:nvSpPr>
          <p:spPr>
            <a:xfrm>
              <a:off x="9989820" y="1948815"/>
              <a:ext cx="434340" cy="560070"/>
            </a:xfrm>
            <a:prstGeom prst="rect">
              <a:avLst/>
            </a:prstGeom>
            <a:noFill/>
            <a:ln w="1905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dirty="0"/>
            </a:p>
          </p:txBody>
        </p:sp>
      </p:grpSp>
      <p:pic>
        <p:nvPicPr>
          <p:cNvPr id="10" name="Imagen 9"/>
          <p:cNvPicPr>
            <a:picLocks noChangeAspect="1"/>
          </p:cNvPicPr>
          <p:nvPr/>
        </p:nvPicPr>
        <p:blipFill>
          <a:blip r:embed="rId3"/>
          <a:stretch>
            <a:fillRect/>
          </a:stretch>
        </p:blipFill>
        <p:spPr>
          <a:xfrm>
            <a:off x="8602979" y="3259350"/>
            <a:ext cx="2209800" cy="933450"/>
          </a:xfrm>
          <a:prstGeom prst="rect">
            <a:avLst/>
          </a:prstGeom>
        </p:spPr>
      </p:pic>
      <p:pic>
        <p:nvPicPr>
          <p:cNvPr id="12" name="Imagen 11"/>
          <p:cNvPicPr>
            <a:picLocks noChangeAspect="1"/>
          </p:cNvPicPr>
          <p:nvPr/>
        </p:nvPicPr>
        <p:blipFill>
          <a:blip r:embed="rId4"/>
          <a:stretch>
            <a:fillRect/>
          </a:stretch>
        </p:blipFill>
        <p:spPr>
          <a:xfrm>
            <a:off x="7950517" y="4692967"/>
            <a:ext cx="3514725" cy="1381125"/>
          </a:xfrm>
          <a:prstGeom prst="rect">
            <a:avLst/>
          </a:prstGeom>
        </p:spPr>
      </p:pic>
    </p:spTree>
    <p:extLst>
      <p:ext uri="{BB962C8B-B14F-4D97-AF65-F5344CB8AC3E}">
        <p14:creationId xmlns:p14="http://schemas.microsoft.com/office/powerpoint/2010/main" val="195405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1000"/>
                                        <p:tgtEl>
                                          <p:spTgt spid="5"/>
                                        </p:tgtEl>
                                      </p:cBhvr>
                                    </p:animEffect>
                                    <p:anim calcmode="lin" valueType="num">
                                      <p:cBhvr>
                                        <p:cTn id="48" dur="1000" fill="hold"/>
                                        <p:tgtEl>
                                          <p:spTgt spid="5"/>
                                        </p:tgtEl>
                                        <p:attrNameLst>
                                          <p:attrName>ppt_x</p:attrName>
                                        </p:attrNameLst>
                                      </p:cBhvr>
                                      <p:tavLst>
                                        <p:tav tm="0">
                                          <p:val>
                                            <p:strVal val="#ppt_x"/>
                                          </p:val>
                                        </p:tav>
                                        <p:tav tm="100000">
                                          <p:val>
                                            <p:strVal val="#ppt_x"/>
                                          </p:val>
                                        </p:tav>
                                      </p:tavLst>
                                    </p:anim>
                                    <p:anim calcmode="lin" valueType="num">
                                      <p:cBhvr>
                                        <p:cTn id="4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0032875" y="0"/>
            <a:ext cx="2159125" cy="1425023"/>
          </a:xfrm>
          <a:prstGeom prst="rect">
            <a:avLst/>
          </a:prstGeom>
        </p:spPr>
      </p:pic>
      <p:sp>
        <p:nvSpPr>
          <p:cNvPr id="2" name="Título 1"/>
          <p:cNvSpPr>
            <a:spLocks noGrp="1"/>
          </p:cNvSpPr>
          <p:nvPr>
            <p:ph type="title"/>
          </p:nvPr>
        </p:nvSpPr>
        <p:spPr/>
        <p:txBody>
          <a:bodyPr>
            <a:normAutofit/>
          </a:bodyPr>
          <a:lstStyle/>
          <a:p>
            <a:r>
              <a:rPr lang="es-MX" dirty="0"/>
              <a:t>Support vector </a:t>
            </a:r>
            <a:r>
              <a:rPr lang="es-MX" dirty="0" smtClean="0"/>
              <a:t>machines</a:t>
            </a:r>
            <a:br>
              <a:rPr lang="es-MX" dirty="0" smtClean="0"/>
            </a:br>
            <a:r>
              <a:rPr lang="es-CO" sz="2000" dirty="0">
                <a:hlinkClick r:id="rId3"/>
              </a:rPr>
              <a:t>https://es.coursera.org/lecture/clasificacion-imagenes/support-vector-machines-svm-desarrollo-matematico-ztrcv</a:t>
            </a:r>
            <a:endParaRPr lang="es-CO"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502920" y="2132332"/>
                <a:ext cx="5760720" cy="2119628"/>
              </a:xfrm>
            </p:spPr>
            <p:txBody>
              <a:bodyPr>
                <a:normAutofit fontScale="62500" lnSpcReduction="20000"/>
              </a:bodyPr>
              <a:lstStyle/>
              <a:p>
                <a:pPr algn="just"/>
                <a:r>
                  <a:rPr lang="es-CO" dirty="0"/>
                  <a:t>Support vector machines consiste en separar una nube de puntos de datos en clases. </a:t>
                </a:r>
              </a:p>
              <a:p>
                <a:pPr algn="just"/>
                <a:r>
                  <a:rPr lang="es-CO" dirty="0"/>
                  <a:t>Lo que hace es mapear esa región que tiene y dividirla en zonas. Esas zonas estarán delimitadas por </a:t>
                </a:r>
                <a:r>
                  <a:rPr lang="es-CO" dirty="0" smtClean="0"/>
                  <a:t>los vectores </a:t>
                </a:r>
                <a:r>
                  <a:rPr lang="es-CO" dirty="0"/>
                  <a:t>de soporte (rodeados en rojo) que son un límite entre esas tres zonas</a:t>
                </a:r>
                <a:r>
                  <a:rPr lang="es-CO" dirty="0" smtClean="0"/>
                  <a:t>.</a:t>
                </a:r>
                <a:endParaRPr lang="es-CO" dirty="0"/>
              </a:p>
              <a:p>
                <a:pPr algn="just"/>
                <a:r>
                  <a:rPr lang="es-CO" dirty="0" smtClean="0"/>
                  <a:t>1. Híper </a:t>
                </a:r>
                <a:r>
                  <a:rPr lang="es-CO" dirty="0"/>
                  <a:t>plano positivo </a:t>
                </a:r>
                <a14:m>
                  <m:oMath xmlns:m="http://schemas.openxmlformats.org/officeDocument/2006/math">
                    <m:sSup>
                      <m:sSupPr>
                        <m:ctrlPr>
                          <a:rPr lang="es-CO" i="1">
                            <a:latin typeface="Cambria Math" panose="02040503050406030204" pitchFamily="18" charset="0"/>
                          </a:rPr>
                        </m:ctrlPr>
                      </m:sSupPr>
                      <m:e>
                        <m:r>
                          <a:rPr lang="es-CO" i="1">
                            <a:latin typeface="Cambria Math" panose="02040503050406030204" pitchFamily="18" charset="0"/>
                          </a:rPr>
                          <m:t>(</m:t>
                        </m:r>
                        <m:r>
                          <a:rPr lang="es-CO" i="1">
                            <a:latin typeface="Cambria Math" panose="02040503050406030204" pitchFamily="18" charset="0"/>
                          </a:rPr>
                          <m:t>𝑤</m:t>
                        </m:r>
                      </m:e>
                      <m:sup>
                        <m:r>
                          <a:rPr lang="es-CO" i="1">
                            <a:latin typeface="Cambria Math" panose="02040503050406030204" pitchFamily="18" charset="0"/>
                          </a:rPr>
                          <m:t>𝑡</m:t>
                        </m:r>
                      </m:sup>
                    </m:sSup>
                    <m:r>
                      <a:rPr lang="es-CO" i="1">
                        <a:latin typeface="Cambria Math" panose="02040503050406030204" pitchFamily="18" charset="0"/>
                      </a:rPr>
                      <m:t>𝑥</m:t>
                    </m:r>
                    <m:r>
                      <a:rPr lang="es-CO" i="1">
                        <a:latin typeface="Cambria Math" panose="02040503050406030204" pitchFamily="18" charset="0"/>
                      </a:rPr>
                      <m:t>=1)</m:t>
                    </m:r>
                  </m:oMath>
                </a14:m>
                <a:endParaRPr lang="es-CO" dirty="0"/>
              </a:p>
              <a:p>
                <a:pPr algn="just"/>
                <a:r>
                  <a:rPr lang="es-CO" dirty="0" smtClean="0"/>
                  <a:t>2. Híper </a:t>
                </a:r>
                <a:r>
                  <a:rPr lang="es-CO" dirty="0"/>
                  <a:t>plano negativo </a:t>
                </a:r>
                <a14:m>
                  <m:oMath xmlns:m="http://schemas.openxmlformats.org/officeDocument/2006/math">
                    <m:sSup>
                      <m:sSupPr>
                        <m:ctrlPr>
                          <a:rPr lang="es-CO" i="1">
                            <a:latin typeface="Cambria Math" panose="02040503050406030204" pitchFamily="18" charset="0"/>
                          </a:rPr>
                        </m:ctrlPr>
                      </m:sSupPr>
                      <m:e>
                        <m:r>
                          <a:rPr lang="es-CO" i="1">
                            <a:latin typeface="Cambria Math" panose="02040503050406030204" pitchFamily="18" charset="0"/>
                          </a:rPr>
                          <m:t>(</m:t>
                        </m:r>
                        <m:r>
                          <a:rPr lang="es-CO" i="1">
                            <a:latin typeface="Cambria Math" panose="02040503050406030204" pitchFamily="18" charset="0"/>
                          </a:rPr>
                          <m:t>𝑤</m:t>
                        </m:r>
                      </m:e>
                      <m:sup>
                        <m:r>
                          <a:rPr lang="es-CO" i="1">
                            <a:latin typeface="Cambria Math" panose="02040503050406030204" pitchFamily="18" charset="0"/>
                          </a:rPr>
                          <m:t>𝑡</m:t>
                        </m:r>
                      </m:sup>
                    </m:sSup>
                    <m:r>
                      <a:rPr lang="es-CO" i="1">
                        <a:latin typeface="Cambria Math" panose="02040503050406030204" pitchFamily="18" charset="0"/>
                      </a:rPr>
                      <m:t>𝑥</m:t>
                    </m:r>
                    <m:r>
                      <a:rPr lang="es-CO" i="1">
                        <a:latin typeface="Cambria Math" panose="02040503050406030204" pitchFamily="18" charset="0"/>
                      </a:rPr>
                      <m:t>=−1)</m:t>
                    </m:r>
                  </m:oMath>
                </a14:m>
                <a:endParaRPr lang="es-CO" dirty="0"/>
              </a:p>
              <a:p>
                <a:pPr algn="just"/>
                <a:r>
                  <a:rPr lang="es-CO" dirty="0" smtClean="0"/>
                  <a:t>3. Margen </a:t>
                </a:r>
                <a:r>
                  <a:rPr lang="es-CO" dirty="0"/>
                  <a:t>entre esos dos </a:t>
                </a:r>
                <a:r>
                  <a:rPr lang="es-CO" dirty="0" smtClean="0"/>
                  <a:t>híper </a:t>
                </a:r>
                <a:r>
                  <a:rPr lang="es-CO" dirty="0"/>
                  <a:t>planos que está sustentado por la frontera de decisión </a:t>
                </a:r>
                <a14:m>
                  <m:oMath xmlns:m="http://schemas.openxmlformats.org/officeDocument/2006/math">
                    <m:sSup>
                      <m:sSupPr>
                        <m:ctrlPr>
                          <a:rPr lang="es-CO" i="1">
                            <a:latin typeface="Cambria Math" panose="02040503050406030204" pitchFamily="18" charset="0"/>
                          </a:rPr>
                        </m:ctrlPr>
                      </m:sSupPr>
                      <m:e>
                        <m:r>
                          <a:rPr lang="es-CO" i="1">
                            <a:latin typeface="Cambria Math" panose="02040503050406030204" pitchFamily="18" charset="0"/>
                          </a:rPr>
                          <m:t>(</m:t>
                        </m:r>
                        <m:r>
                          <a:rPr lang="es-CO" i="1">
                            <a:latin typeface="Cambria Math" panose="02040503050406030204" pitchFamily="18" charset="0"/>
                          </a:rPr>
                          <m:t>𝑤</m:t>
                        </m:r>
                      </m:e>
                      <m:sup>
                        <m:r>
                          <a:rPr lang="es-CO" i="1">
                            <a:latin typeface="Cambria Math" panose="02040503050406030204" pitchFamily="18" charset="0"/>
                          </a:rPr>
                          <m:t>𝑡</m:t>
                        </m:r>
                      </m:sup>
                    </m:sSup>
                    <m:r>
                      <a:rPr lang="es-CO" i="1">
                        <a:latin typeface="Cambria Math" panose="02040503050406030204" pitchFamily="18" charset="0"/>
                      </a:rPr>
                      <m:t>𝑥</m:t>
                    </m:r>
                    <m:r>
                      <a:rPr lang="es-CO" i="1">
                        <a:latin typeface="Cambria Math" panose="02040503050406030204" pitchFamily="18" charset="0"/>
                      </a:rPr>
                      <m:t>=1)</m:t>
                    </m:r>
                  </m:oMath>
                </a14:m>
                <a:r>
                  <a:rPr lang="es-CO" dirty="0"/>
                  <a:t>). </a:t>
                </a:r>
                <a:endParaRPr lang="es-CO" dirty="0" smtClean="0"/>
              </a:p>
              <a:p>
                <a:pPr algn="just"/>
                <a:endParaRPr lang="es-CO" dirty="0"/>
              </a:p>
              <a:p>
                <a:pPr algn="just"/>
                <a:endParaRPr lang="es-CO"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502920" y="2132332"/>
                <a:ext cx="5760720" cy="2119628"/>
              </a:xfrm>
              <a:blipFill rotWithShape="0">
                <a:blip r:embed="rId4"/>
                <a:stretch>
                  <a:fillRect t="-3736" r="-317" b="-3448"/>
                </a:stretch>
              </a:blipFill>
            </p:spPr>
            <p:txBody>
              <a:bodyPr/>
              <a:lstStyle/>
              <a:p>
                <a:r>
                  <a:rPr lang="es-CO">
                    <a:noFill/>
                  </a:rPr>
                  <a:t> </a:t>
                </a:r>
              </a:p>
            </p:txBody>
          </p:sp>
        </mc:Fallback>
      </mc:AlternateContent>
      <p:pic>
        <p:nvPicPr>
          <p:cNvPr id="8" name="Imagen 7"/>
          <p:cNvPicPr>
            <a:picLocks noChangeAspect="1"/>
          </p:cNvPicPr>
          <p:nvPr/>
        </p:nvPicPr>
        <p:blipFill>
          <a:blip r:embed="rId5"/>
          <a:stretch>
            <a:fillRect/>
          </a:stretch>
        </p:blipFill>
        <p:spPr>
          <a:xfrm>
            <a:off x="9358884" y="1863094"/>
            <a:ext cx="2362200" cy="2409825"/>
          </a:xfrm>
          <a:prstGeom prst="rect">
            <a:avLst/>
          </a:prstGeom>
        </p:spPr>
      </p:pic>
      <p:pic>
        <p:nvPicPr>
          <p:cNvPr id="9" name="Imagen 8"/>
          <p:cNvPicPr>
            <a:picLocks noChangeAspect="1"/>
          </p:cNvPicPr>
          <p:nvPr/>
        </p:nvPicPr>
        <p:blipFill>
          <a:blip r:embed="rId6"/>
          <a:stretch>
            <a:fillRect/>
          </a:stretch>
        </p:blipFill>
        <p:spPr>
          <a:xfrm>
            <a:off x="6968109" y="1923076"/>
            <a:ext cx="2390775" cy="2362200"/>
          </a:xfrm>
          <a:prstGeom prst="rect">
            <a:avLst/>
          </a:prstGeom>
        </p:spPr>
      </p:pic>
      <p:pic>
        <p:nvPicPr>
          <p:cNvPr id="11" name="Imagen 10"/>
          <p:cNvPicPr>
            <a:picLocks noChangeAspect="1"/>
          </p:cNvPicPr>
          <p:nvPr/>
        </p:nvPicPr>
        <p:blipFill>
          <a:blip r:embed="rId7"/>
          <a:stretch>
            <a:fillRect/>
          </a:stretch>
        </p:blipFill>
        <p:spPr>
          <a:xfrm>
            <a:off x="7533168" y="4747735"/>
            <a:ext cx="3928455" cy="2110265"/>
          </a:xfrm>
          <a:prstGeom prst="rect">
            <a:avLst/>
          </a:prstGeom>
        </p:spPr>
      </p:pic>
      <p:pic>
        <p:nvPicPr>
          <p:cNvPr id="13" name="Imagen 12"/>
          <p:cNvPicPr/>
          <p:nvPr/>
        </p:nvPicPr>
        <p:blipFill>
          <a:blip r:embed="rId8"/>
          <a:stretch>
            <a:fillRect/>
          </a:stretch>
        </p:blipFill>
        <p:spPr>
          <a:xfrm>
            <a:off x="2364105" y="4500086"/>
            <a:ext cx="2038350" cy="495300"/>
          </a:xfrm>
          <a:prstGeom prst="rect">
            <a:avLst/>
          </a:prstGeom>
        </p:spPr>
      </p:pic>
      <p:sp>
        <p:nvSpPr>
          <p:cNvPr id="14" name="Rectangle 2"/>
          <p:cNvSpPr>
            <a:spLocks noChangeArrowheads="1"/>
          </p:cNvSpPr>
          <p:nvPr/>
        </p:nvSpPr>
        <p:spPr bwMode="auto">
          <a:xfrm>
            <a:off x="502920" y="5211785"/>
            <a:ext cx="576072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CO" altLang="es-CO" sz="1500" dirty="0">
                <a:solidFill>
                  <a:schemeClr val="tx1">
                    <a:lumMod val="85000"/>
                    <a:lumOff val="15000"/>
                  </a:schemeClr>
                </a:solidFill>
              </a:rPr>
              <a:t>Necesitamos esa anchura del margen porque tanto más ancho o más estrechos ese margen Así de difícil será separar esas clases o no. </a:t>
            </a: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1500" dirty="0">
              <a:solidFill>
                <a:schemeClr val="tx1">
                  <a:lumMod val="85000"/>
                  <a:lumOff val="15000"/>
                </a:schemeClr>
              </a:solidFill>
            </a:endParaRPr>
          </a:p>
        </p:txBody>
      </p:sp>
      <p:pic>
        <p:nvPicPr>
          <p:cNvPr id="1025" name="Imagen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92617" y="5955211"/>
            <a:ext cx="2981325" cy="48577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p:cNvSpPr>
            <a:spLocks noChangeArrowheads="1"/>
          </p:cNvSpPr>
          <p:nvPr/>
        </p:nvSpPr>
        <p:spPr bwMode="auto">
          <a:xfrm>
            <a:off x="7144434" y="4309154"/>
            <a:ext cx="4705924"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1100" b="0" i="1"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Si es linealmente separables, se define</a:t>
            </a:r>
            <a:r>
              <a:rPr kumimoji="0" lang="es-CO" altLang="es-CO" sz="1100" b="0" i="1" u="none" strike="noStrike" cap="none" normalizeH="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un</a:t>
            </a:r>
            <a:r>
              <a:rPr kumimoji="0" lang="es-CO" altLang="es-CO" sz="1100" b="0" i="1"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error en función de un coeficiente C. </a:t>
            </a:r>
            <a:endParaRPr kumimoji="0" lang="es-CO" altLang="es-CO" sz="1100" b="0" i="1"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1100" b="0" i="1"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Si</a:t>
            </a:r>
            <a:r>
              <a:rPr kumimoji="0" lang="es-CO" altLang="es-CO" sz="1100" b="0" i="1" u="none" strike="noStrike" cap="none" normalizeH="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CO" altLang="es-CO" sz="1100" b="0" i="1"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  muy alto</a:t>
            </a:r>
            <a:r>
              <a:rPr lang="es-CO" altLang="es-CO" sz="1100" i="1" dirty="0" smtClean="0">
                <a:latin typeface="Calibri" panose="020F0502020204030204" pitchFamily="34" charset="0"/>
                <a:ea typeface="Calibri" panose="020F0502020204030204" pitchFamily="34" charset="0"/>
                <a:cs typeface="Times New Roman" panose="02020603050405020304" pitchFamily="18" charset="0"/>
              </a:rPr>
              <a:t>, ENTEONCES </a:t>
            </a:r>
            <a:r>
              <a:rPr kumimoji="0" lang="es-CO" altLang="es-CO" sz="1100" b="0" i="1"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va a ser más difícil porque están más juntas.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1100" b="0" i="1"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Si</a:t>
            </a:r>
            <a:r>
              <a:rPr kumimoji="0" lang="es-CO" altLang="es-CO" sz="1100" b="0" i="1" u="none" strike="noStrike" cap="none" normalizeH="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CO" altLang="es-CO" sz="1100" b="0" i="1"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a:t>
            </a:r>
            <a:r>
              <a:rPr kumimoji="0" lang="es-CO" altLang="es-CO" sz="1100" b="0" i="1" u="none" strike="noStrike" cap="none" normalizeH="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CO" altLang="es-CO" sz="1100" b="0" i="1"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es muy bajo. ENTONCES va a ser fácil separar a ser muy fácil. </a:t>
            </a:r>
            <a:endParaRPr kumimoji="0" lang="es-CO" altLang="es-CO" sz="1100" b="0" i="1"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CO" altLang="es-CO" sz="1800" b="0" i="1"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510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1000"/>
                                        <p:tgtEl>
                                          <p:spTgt spid="3">
                                            <p:txEl>
                                              <p:pRg st="3" end="3"/>
                                            </p:txEl>
                                          </p:spTgt>
                                        </p:tgtEl>
                                      </p:cBhvr>
                                    </p:animEffect>
                                    <p:anim calcmode="lin" valueType="num">
                                      <p:cBhvr>
                                        <p:cTn id="3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anim calcmode="lin" valueType="num">
                                      <p:cBhvr>
                                        <p:cTn id="4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025"/>
                                        </p:tgtEl>
                                        <p:attrNameLst>
                                          <p:attrName>style.visibility</p:attrName>
                                        </p:attrNameLst>
                                      </p:cBhvr>
                                      <p:to>
                                        <p:strVal val="visible"/>
                                      </p:to>
                                    </p:set>
                                    <p:animEffect transition="in" filter="fade">
                                      <p:cBhvr>
                                        <p:cTn id="54" dur="1000"/>
                                        <p:tgtEl>
                                          <p:spTgt spid="1025"/>
                                        </p:tgtEl>
                                      </p:cBhvr>
                                    </p:animEffect>
                                    <p:anim calcmode="lin" valueType="num">
                                      <p:cBhvr>
                                        <p:cTn id="55" dur="1000" fill="hold"/>
                                        <p:tgtEl>
                                          <p:spTgt spid="1025"/>
                                        </p:tgtEl>
                                        <p:attrNameLst>
                                          <p:attrName>ppt_x</p:attrName>
                                        </p:attrNameLst>
                                      </p:cBhvr>
                                      <p:tavLst>
                                        <p:tav tm="0">
                                          <p:val>
                                            <p:strVal val="#ppt_x"/>
                                          </p:val>
                                        </p:tav>
                                        <p:tav tm="100000">
                                          <p:val>
                                            <p:strVal val="#ppt_x"/>
                                          </p:val>
                                        </p:tav>
                                      </p:tavLst>
                                    </p:anim>
                                    <p:anim calcmode="lin" valueType="num">
                                      <p:cBhvr>
                                        <p:cTn id="56" dur="1000" fill="hold"/>
                                        <p:tgtEl>
                                          <p:spTgt spid="1025"/>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1000"/>
                                        <p:tgtEl>
                                          <p:spTgt spid="8"/>
                                        </p:tgtEl>
                                      </p:cBhvr>
                                    </p:animEffect>
                                    <p:anim calcmode="lin" valueType="num">
                                      <p:cBhvr>
                                        <p:cTn id="60" dur="1000" fill="hold"/>
                                        <p:tgtEl>
                                          <p:spTgt spid="8"/>
                                        </p:tgtEl>
                                        <p:attrNameLst>
                                          <p:attrName>ppt_x</p:attrName>
                                        </p:attrNameLst>
                                      </p:cBhvr>
                                      <p:tavLst>
                                        <p:tav tm="0">
                                          <p:val>
                                            <p:strVal val="#ppt_x"/>
                                          </p:val>
                                        </p:tav>
                                        <p:tav tm="100000">
                                          <p:val>
                                            <p:strVal val="#ppt_x"/>
                                          </p:val>
                                        </p:tav>
                                      </p:tavLst>
                                    </p:anim>
                                    <p:anim calcmode="lin" valueType="num">
                                      <p:cBhvr>
                                        <p:cTn id="61" dur="1000" fill="hold"/>
                                        <p:tgtEl>
                                          <p:spTgt spid="8"/>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1000"/>
                                        <p:tgtEl>
                                          <p:spTgt spid="11"/>
                                        </p:tgtEl>
                                      </p:cBhvr>
                                    </p:animEffect>
                                    <p:anim calcmode="lin" valueType="num">
                                      <p:cBhvr>
                                        <p:cTn id="65" dur="1000" fill="hold"/>
                                        <p:tgtEl>
                                          <p:spTgt spid="11"/>
                                        </p:tgtEl>
                                        <p:attrNameLst>
                                          <p:attrName>ppt_x</p:attrName>
                                        </p:attrNameLst>
                                      </p:cBhvr>
                                      <p:tavLst>
                                        <p:tav tm="0">
                                          <p:val>
                                            <p:strVal val="#ppt_x"/>
                                          </p:val>
                                        </p:tav>
                                        <p:tav tm="100000">
                                          <p:val>
                                            <p:strVal val="#ppt_x"/>
                                          </p:val>
                                        </p:tav>
                                      </p:tavLst>
                                    </p:anim>
                                    <p:anim calcmode="lin" valueType="num">
                                      <p:cBhvr>
                                        <p:cTn id="66" dur="1000" fill="hold"/>
                                        <p:tgtEl>
                                          <p:spTgt spid="11"/>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1000"/>
                                        <p:tgtEl>
                                          <p:spTgt spid="9"/>
                                        </p:tgtEl>
                                      </p:cBhvr>
                                    </p:animEffect>
                                    <p:anim calcmode="lin" valueType="num">
                                      <p:cBhvr>
                                        <p:cTn id="70" dur="1000" fill="hold"/>
                                        <p:tgtEl>
                                          <p:spTgt spid="9"/>
                                        </p:tgtEl>
                                        <p:attrNameLst>
                                          <p:attrName>ppt_x</p:attrName>
                                        </p:attrNameLst>
                                      </p:cBhvr>
                                      <p:tavLst>
                                        <p:tav tm="0">
                                          <p:val>
                                            <p:strVal val="#ppt_x"/>
                                          </p:val>
                                        </p:tav>
                                        <p:tav tm="100000">
                                          <p:val>
                                            <p:strVal val="#ppt_x"/>
                                          </p:val>
                                        </p:tav>
                                      </p:tavLst>
                                    </p:anim>
                                    <p:anim calcmode="lin" valueType="num">
                                      <p:cBhvr>
                                        <p:cTn id="71" dur="1000" fill="hold"/>
                                        <p:tgtEl>
                                          <p:spTgt spid="9"/>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1000"/>
                                        <p:tgtEl>
                                          <p:spTgt spid="15"/>
                                        </p:tgtEl>
                                      </p:cBhvr>
                                    </p:animEffect>
                                    <p:anim calcmode="lin" valueType="num">
                                      <p:cBhvr>
                                        <p:cTn id="75" dur="1000" fill="hold"/>
                                        <p:tgtEl>
                                          <p:spTgt spid="15"/>
                                        </p:tgtEl>
                                        <p:attrNameLst>
                                          <p:attrName>ppt_x</p:attrName>
                                        </p:attrNameLst>
                                      </p:cBhvr>
                                      <p:tavLst>
                                        <p:tav tm="0">
                                          <p:val>
                                            <p:strVal val="#ppt_x"/>
                                          </p:val>
                                        </p:tav>
                                        <p:tav tm="100000">
                                          <p:val>
                                            <p:strVal val="#ppt_x"/>
                                          </p:val>
                                        </p:tav>
                                      </p:tavLst>
                                    </p:anim>
                                    <p:anim calcmode="lin" valueType="num">
                                      <p:cBhvr>
                                        <p:cTn id="7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4"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a:t>Support vector </a:t>
            </a:r>
            <a:r>
              <a:rPr lang="es-MX" dirty="0" smtClean="0"/>
              <a:t>machines </a:t>
            </a:r>
            <a:r>
              <a:rPr lang="es-CO" dirty="0" smtClean="0"/>
              <a:t>kernelización</a:t>
            </a:r>
            <a:endParaRPr lang="es-CO" dirty="0"/>
          </a:p>
        </p:txBody>
      </p:sp>
      <p:sp>
        <p:nvSpPr>
          <p:cNvPr id="3" name="Marcador de contenido 2"/>
          <p:cNvSpPr>
            <a:spLocks noGrp="1"/>
          </p:cNvSpPr>
          <p:nvPr>
            <p:ph idx="1"/>
          </p:nvPr>
        </p:nvSpPr>
        <p:spPr>
          <a:xfrm>
            <a:off x="502920" y="2132332"/>
            <a:ext cx="5760720" cy="2119628"/>
          </a:xfrm>
        </p:spPr>
        <p:txBody>
          <a:bodyPr>
            <a:normAutofit lnSpcReduction="10000"/>
          </a:bodyPr>
          <a:lstStyle/>
          <a:p>
            <a:pPr algn="just"/>
            <a:r>
              <a:rPr lang="es-MX" dirty="0"/>
              <a:t>La Kernelización no es más que establecer una manera de separarlo, pero que no tiene por qué limitarse a dos dimensiones. Podemos entrar en </a:t>
            </a:r>
            <a:r>
              <a:rPr lang="es-MX" dirty="0" smtClean="0"/>
              <a:t>dimensiones superiores. </a:t>
            </a:r>
          </a:p>
          <a:p>
            <a:pPr algn="just"/>
            <a:endParaRPr lang="es-MX" dirty="0" smtClean="0"/>
          </a:p>
          <a:p>
            <a:pPr algn="just"/>
            <a:r>
              <a:rPr lang="es-MX" dirty="0" smtClean="0"/>
              <a:t>La </a:t>
            </a:r>
            <a:r>
              <a:rPr lang="es-MX" dirty="0"/>
              <a:t>Kernelización puede ser de varios tipos. </a:t>
            </a:r>
          </a:p>
          <a:p>
            <a:pPr algn="just"/>
            <a:endParaRPr lang="es-CO" dirty="0"/>
          </a:p>
          <a:p>
            <a:pPr algn="just"/>
            <a:endParaRPr lang="es-CO" dirty="0"/>
          </a:p>
        </p:txBody>
      </p:sp>
      <p:pic>
        <p:nvPicPr>
          <p:cNvPr id="6" name="Imagen 5"/>
          <p:cNvPicPr>
            <a:picLocks noChangeAspect="1"/>
          </p:cNvPicPr>
          <p:nvPr/>
        </p:nvPicPr>
        <p:blipFill>
          <a:blip r:embed="rId2"/>
          <a:stretch>
            <a:fillRect/>
          </a:stretch>
        </p:blipFill>
        <p:spPr>
          <a:xfrm>
            <a:off x="657224" y="4469493"/>
            <a:ext cx="2533650" cy="1685925"/>
          </a:xfrm>
          <a:prstGeom prst="rect">
            <a:avLst/>
          </a:prstGeom>
        </p:spPr>
      </p:pic>
      <p:pic>
        <p:nvPicPr>
          <p:cNvPr id="10" name="Imagen 9"/>
          <p:cNvPicPr>
            <a:picLocks noChangeAspect="1"/>
          </p:cNvPicPr>
          <p:nvPr/>
        </p:nvPicPr>
        <p:blipFill>
          <a:blip r:embed="rId3"/>
          <a:stretch>
            <a:fillRect/>
          </a:stretch>
        </p:blipFill>
        <p:spPr>
          <a:xfrm>
            <a:off x="6854093" y="1664970"/>
            <a:ext cx="4406263" cy="2023420"/>
          </a:xfrm>
          <a:prstGeom prst="rect">
            <a:avLst/>
          </a:prstGeom>
        </p:spPr>
      </p:pic>
      <p:pic>
        <p:nvPicPr>
          <p:cNvPr id="2052" name="Picture 4" descr="https://miro.medium.com/max/1400/1*zqEbdsAbN4QqDdJ6L5pjn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1731" y="3770835"/>
            <a:ext cx="4110989" cy="3083242"/>
          </a:xfrm>
          <a:prstGeom prst="rect">
            <a:avLst/>
          </a:prstGeom>
          <a:noFill/>
          <a:extLst>
            <a:ext uri="{909E8E84-426E-40DD-AFC4-6F175D3DCCD1}">
              <a14:hiddenFill xmlns:a14="http://schemas.microsoft.com/office/drawing/2010/main">
                <a:solidFill>
                  <a:srgbClr val="FFFFFF"/>
                </a:solidFill>
              </a14:hiddenFill>
            </a:ext>
          </a:extLst>
        </p:spPr>
      </p:pic>
      <p:sp>
        <p:nvSpPr>
          <p:cNvPr id="17" name="Rectángulo 16"/>
          <p:cNvSpPr/>
          <p:nvPr/>
        </p:nvSpPr>
        <p:spPr>
          <a:xfrm>
            <a:off x="3584686" y="4480923"/>
            <a:ext cx="3627644" cy="1585562"/>
          </a:xfrm>
          <a:prstGeom prst="rect">
            <a:avLst/>
          </a:prstGeom>
        </p:spPr>
        <p:txBody>
          <a:bodyPr wrap="square">
            <a:spAutoFit/>
          </a:bodyPr>
          <a:lstStyle/>
          <a:p>
            <a:pPr>
              <a:lnSpc>
                <a:spcPct val="107000"/>
              </a:lnSpc>
              <a:spcAft>
                <a:spcPts val="800"/>
              </a:spcAft>
            </a:pPr>
            <a:r>
              <a:rPr lang="es-CO" b="1" dirty="0">
                <a:latin typeface="Calibri" panose="020F0502020204030204" pitchFamily="34" charset="0"/>
                <a:ea typeface="Calibri" panose="020F0502020204030204" pitchFamily="34" charset="0"/>
                <a:cs typeface="Times New Roman" panose="02020603050405020304" pitchFamily="18" charset="0"/>
              </a:rPr>
              <a:t>Kernelización Lineal</a:t>
            </a:r>
            <a:endParaRPr lang="es-CO"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CO" b="1" dirty="0">
                <a:latin typeface="Calibri" panose="020F0502020204030204" pitchFamily="34" charset="0"/>
                <a:ea typeface="Calibri" panose="020F0502020204030204" pitchFamily="34" charset="0"/>
                <a:cs typeface="Times New Roman" panose="02020603050405020304" pitchFamily="18" charset="0"/>
              </a:rPr>
              <a:t>RFB o función base radial gaussiana</a:t>
            </a:r>
            <a:endParaRPr lang="es-CO"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CO" b="1" dirty="0">
                <a:latin typeface="Calibri" panose="020F0502020204030204" pitchFamily="34" charset="0"/>
                <a:ea typeface="Calibri" panose="020F0502020204030204" pitchFamily="34" charset="0"/>
                <a:cs typeface="Times New Roman" panose="02020603050405020304" pitchFamily="18" charset="0"/>
              </a:rPr>
              <a:t>Kernelización polinómica</a:t>
            </a:r>
            <a:endParaRPr lang="es-CO"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CO" b="1" dirty="0">
                <a:latin typeface="Calibri" panose="020F0502020204030204" pitchFamily="34" charset="0"/>
                <a:ea typeface="Calibri" panose="020F0502020204030204" pitchFamily="34" charset="0"/>
                <a:cs typeface="Times New Roman" panose="02020603050405020304" pitchFamily="18" charset="0"/>
              </a:rPr>
              <a:t>Kernelización sigmoide</a:t>
            </a:r>
            <a:endParaRPr lang="es-CO"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873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0"/>
                                  </p:stCondLst>
                                  <p:childTnLst>
                                    <p:set>
                                      <p:cBhvr>
                                        <p:cTn id="39" dur="1" fill="hold">
                                          <p:stCondLst>
                                            <p:cond delay="0"/>
                                          </p:stCondLst>
                                        </p:cTn>
                                        <p:tgtEl>
                                          <p:spTgt spid="2052"/>
                                        </p:tgtEl>
                                        <p:attrNameLst>
                                          <p:attrName>style.visibility</p:attrName>
                                        </p:attrNameLst>
                                      </p:cBhvr>
                                      <p:to>
                                        <p:strVal val="visible"/>
                                      </p:to>
                                    </p:set>
                                    <p:animEffect transition="in" filter="fade">
                                      <p:cBhvr>
                                        <p:cTn id="40" dur="1000"/>
                                        <p:tgtEl>
                                          <p:spTgt spid="2052"/>
                                        </p:tgtEl>
                                      </p:cBhvr>
                                    </p:animEffect>
                                    <p:anim calcmode="lin" valueType="num">
                                      <p:cBhvr>
                                        <p:cTn id="41" dur="1000" fill="hold"/>
                                        <p:tgtEl>
                                          <p:spTgt spid="2052"/>
                                        </p:tgtEl>
                                        <p:attrNameLst>
                                          <p:attrName>ppt_x</p:attrName>
                                        </p:attrNameLst>
                                      </p:cBhvr>
                                      <p:tavLst>
                                        <p:tav tm="0">
                                          <p:val>
                                            <p:strVal val="#ppt_x"/>
                                          </p:val>
                                        </p:tav>
                                        <p:tav tm="100000">
                                          <p:val>
                                            <p:strVal val="#ppt_x"/>
                                          </p:val>
                                        </p:tav>
                                      </p:tavLst>
                                    </p:anim>
                                    <p:anim calcmode="lin" valueType="num">
                                      <p:cBhvr>
                                        <p:cTn id="42"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Arboles de decisión </a:t>
            </a:r>
            <a:endParaRPr lang="es-CO" dirty="0"/>
          </a:p>
        </p:txBody>
      </p:sp>
      <p:sp>
        <p:nvSpPr>
          <p:cNvPr id="3" name="Marcador de contenido 2"/>
          <p:cNvSpPr>
            <a:spLocks noGrp="1"/>
          </p:cNvSpPr>
          <p:nvPr>
            <p:ph idx="1"/>
          </p:nvPr>
        </p:nvSpPr>
        <p:spPr>
          <a:xfrm>
            <a:off x="676657" y="2011680"/>
            <a:ext cx="5781293" cy="2788919"/>
          </a:xfrm>
        </p:spPr>
        <p:txBody>
          <a:bodyPr>
            <a:normAutofit fontScale="85000" lnSpcReduction="20000"/>
          </a:bodyPr>
          <a:lstStyle/>
          <a:p>
            <a:pPr algn="just"/>
            <a:r>
              <a:rPr lang="es-CO" dirty="0"/>
              <a:t>S</a:t>
            </a:r>
            <a:r>
              <a:rPr lang="es-CO" dirty="0" smtClean="0"/>
              <a:t>e </a:t>
            </a:r>
            <a:r>
              <a:rPr lang="es-CO" dirty="0"/>
              <a:t>le presenta una entrada y de algoritmo tiene que decidir como separarlos, </a:t>
            </a:r>
            <a:r>
              <a:rPr lang="es-CO" dirty="0" smtClean="0"/>
              <a:t>yo </a:t>
            </a:r>
            <a:r>
              <a:rPr lang="es-CO" dirty="0"/>
              <a:t>quiero que mi algoritmo </a:t>
            </a:r>
            <a:r>
              <a:rPr lang="es-CO" b="1" dirty="0"/>
              <a:t>encuentra las </a:t>
            </a:r>
            <a:r>
              <a:rPr lang="es-CO" b="1" dirty="0" smtClean="0"/>
              <a:t>flechas</a:t>
            </a:r>
            <a:r>
              <a:rPr lang="es-CO" dirty="0" smtClean="0"/>
              <a:t>, es decir separe </a:t>
            </a:r>
            <a:r>
              <a:rPr lang="es-CO" dirty="0"/>
              <a:t>las clases que no me </a:t>
            </a:r>
            <a:r>
              <a:rPr lang="es-CO" dirty="0" smtClean="0"/>
              <a:t>interesan. Entonces hacemos preguntas:</a:t>
            </a:r>
            <a:endParaRPr lang="es-CO" dirty="0"/>
          </a:p>
          <a:p>
            <a:pPr algn="just"/>
            <a:r>
              <a:rPr lang="es-CO" sz="2000" b="1" dirty="0" smtClean="0"/>
              <a:t>1.   ¿Tiene </a:t>
            </a:r>
            <a:r>
              <a:rPr lang="es-CO" sz="2000" b="1" dirty="0"/>
              <a:t>ángulos? </a:t>
            </a:r>
            <a:endParaRPr lang="es-CO" sz="2000" b="1" dirty="0" smtClean="0"/>
          </a:p>
          <a:p>
            <a:pPr lvl="1" algn="just"/>
            <a:r>
              <a:rPr lang="es-CO" sz="2000" dirty="0" smtClean="0">
                <a:solidFill>
                  <a:srgbClr val="FF0000"/>
                </a:solidFill>
              </a:rPr>
              <a:t>descarta </a:t>
            </a:r>
            <a:r>
              <a:rPr lang="es-CO" sz="2000" dirty="0">
                <a:solidFill>
                  <a:srgbClr val="FF0000"/>
                </a:solidFill>
              </a:rPr>
              <a:t>los círculos. </a:t>
            </a:r>
            <a:endParaRPr lang="es-CO" sz="2000" dirty="0" smtClean="0">
              <a:solidFill>
                <a:srgbClr val="FF0000"/>
              </a:solidFill>
            </a:endParaRPr>
          </a:p>
          <a:p>
            <a:pPr algn="just"/>
            <a:r>
              <a:rPr lang="es-CO" sz="2000" b="1" dirty="0" smtClean="0"/>
              <a:t>2. ¿cuáles </a:t>
            </a:r>
            <a:r>
              <a:rPr lang="es-CO" sz="2000" b="1" dirty="0"/>
              <a:t>son los que tienen más de cuatro lados</a:t>
            </a:r>
            <a:r>
              <a:rPr lang="es-CO" sz="2000" b="1" dirty="0" smtClean="0"/>
              <a:t>?</a:t>
            </a:r>
          </a:p>
          <a:p>
            <a:pPr lvl="1" algn="just"/>
            <a:r>
              <a:rPr lang="es-CO" sz="2000" dirty="0" smtClean="0">
                <a:solidFill>
                  <a:srgbClr val="FF0000"/>
                </a:solidFill>
              </a:rPr>
              <a:t>descartará </a:t>
            </a:r>
            <a:r>
              <a:rPr lang="es-CO" sz="2000" dirty="0">
                <a:solidFill>
                  <a:srgbClr val="FF0000"/>
                </a:solidFill>
              </a:rPr>
              <a:t>los cuadrados y los </a:t>
            </a:r>
            <a:r>
              <a:rPr lang="es-CO" sz="2000" dirty="0" smtClean="0">
                <a:solidFill>
                  <a:srgbClr val="FF0000"/>
                </a:solidFill>
              </a:rPr>
              <a:t>triángulos.</a:t>
            </a:r>
            <a:endParaRPr lang="es-CO" sz="2000" dirty="0">
              <a:solidFill>
                <a:srgbClr val="FF0000"/>
              </a:solidFill>
            </a:endParaRPr>
          </a:p>
          <a:p>
            <a:pPr algn="just"/>
            <a:r>
              <a:rPr lang="es-CO" sz="2000" dirty="0"/>
              <a:t>al final quedarán las flechas.</a:t>
            </a:r>
          </a:p>
          <a:p>
            <a:pPr algn="just"/>
            <a:r>
              <a:rPr lang="es-CO" dirty="0" smtClean="0"/>
              <a:t> </a:t>
            </a:r>
          </a:p>
          <a:p>
            <a:pPr marL="0" indent="0" algn="just">
              <a:buNone/>
            </a:pPr>
            <a:endParaRPr lang="es-CO" dirty="0"/>
          </a:p>
        </p:txBody>
      </p:sp>
      <p:pic>
        <p:nvPicPr>
          <p:cNvPr id="5" name="Imagen 4"/>
          <p:cNvPicPr>
            <a:picLocks noChangeAspect="1"/>
          </p:cNvPicPr>
          <p:nvPr/>
        </p:nvPicPr>
        <p:blipFill>
          <a:blip r:embed="rId2"/>
          <a:stretch>
            <a:fillRect/>
          </a:stretch>
        </p:blipFill>
        <p:spPr>
          <a:xfrm>
            <a:off x="657224" y="4759640"/>
            <a:ext cx="2581275" cy="1838325"/>
          </a:xfrm>
          <a:prstGeom prst="rect">
            <a:avLst/>
          </a:prstGeom>
        </p:spPr>
      </p:pic>
      <p:pic>
        <p:nvPicPr>
          <p:cNvPr id="7" name="Imagen 6"/>
          <p:cNvPicPr>
            <a:picLocks noChangeAspect="1"/>
          </p:cNvPicPr>
          <p:nvPr/>
        </p:nvPicPr>
        <p:blipFill>
          <a:blip r:embed="rId3"/>
          <a:stretch>
            <a:fillRect/>
          </a:stretch>
        </p:blipFill>
        <p:spPr>
          <a:xfrm>
            <a:off x="7995475" y="842062"/>
            <a:ext cx="2464118" cy="1896022"/>
          </a:xfrm>
          <a:prstGeom prst="rect">
            <a:avLst/>
          </a:prstGeom>
        </p:spPr>
      </p:pic>
      <p:sp>
        <p:nvSpPr>
          <p:cNvPr id="8" name="Rectángulo 7"/>
          <p:cNvSpPr/>
          <p:nvPr/>
        </p:nvSpPr>
        <p:spPr>
          <a:xfrm>
            <a:off x="7098030" y="157003"/>
            <a:ext cx="4855274" cy="685059"/>
          </a:xfrm>
          <a:prstGeom prst="rect">
            <a:avLst/>
          </a:prstGeom>
        </p:spPr>
        <p:txBody>
          <a:bodyPr wrap="square">
            <a:spAutoFit/>
          </a:bodyPr>
          <a:lstStyle/>
          <a:p>
            <a:pPr>
              <a:lnSpc>
                <a:spcPct val="107000"/>
              </a:lnSpc>
              <a:spcAft>
                <a:spcPts val="800"/>
              </a:spcAft>
            </a:pPr>
            <a:r>
              <a:rPr lang="es-CO" b="1" dirty="0">
                <a:latin typeface="Calibri" panose="020F0502020204030204" pitchFamily="34" charset="0"/>
                <a:ea typeface="Calibri" panose="020F0502020204030204" pitchFamily="34" charset="0"/>
                <a:cs typeface="Times New Roman" panose="02020603050405020304" pitchFamily="18" charset="0"/>
              </a:rPr>
              <a:t>Árboles de regresión</a:t>
            </a:r>
            <a:r>
              <a:rPr lang="es-CO" dirty="0">
                <a:latin typeface="Calibri" panose="020F0502020204030204" pitchFamily="34" charset="0"/>
                <a:ea typeface="Calibri" panose="020F0502020204030204" pitchFamily="34" charset="0"/>
                <a:cs typeface="Times New Roman" panose="02020603050405020304" pitchFamily="18" charset="0"/>
              </a:rPr>
              <a:t>: Permiten construir un modelo a partir de los datos que le entran.</a:t>
            </a:r>
            <a:endParaRPr lang="es-CO"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Que son los Árboles de Decisión? | Perú Analíti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6443" y="4542523"/>
            <a:ext cx="3391587" cy="227457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7098030" y="2788197"/>
            <a:ext cx="4500445" cy="1754326"/>
          </a:xfrm>
          <a:prstGeom prst="rect">
            <a:avLst/>
          </a:prstGeom>
        </p:spPr>
        <p:txBody>
          <a:bodyPr wrap="square">
            <a:spAutoFit/>
          </a:bodyPr>
          <a:lstStyle/>
          <a:p>
            <a:pPr algn="just"/>
            <a:r>
              <a:rPr lang="es-CO" b="1" dirty="0" smtClean="0">
                <a:latin typeface="Calibri" panose="020F0502020204030204" pitchFamily="34" charset="0"/>
                <a:ea typeface="Calibri" panose="020F0502020204030204" pitchFamily="34" charset="0"/>
                <a:cs typeface="Times New Roman" panose="02020603050405020304" pitchFamily="18" charset="0"/>
              </a:rPr>
              <a:t>Bosques o random forest: </a:t>
            </a:r>
            <a:r>
              <a:rPr lang="es-CO" dirty="0" smtClean="0">
                <a:latin typeface="Calibri" panose="020F0502020204030204" pitchFamily="34" charset="0"/>
                <a:ea typeface="Calibri" panose="020F0502020204030204" pitchFamily="34" charset="0"/>
                <a:cs typeface="Times New Roman" panose="02020603050405020304" pitchFamily="18" charset="0"/>
              </a:rPr>
              <a:t>conjuga </a:t>
            </a:r>
            <a:r>
              <a:rPr lang="es-CO" dirty="0">
                <a:latin typeface="Calibri" panose="020F0502020204030204" pitchFamily="34" charset="0"/>
                <a:ea typeface="Calibri" panose="020F0502020204030204" pitchFamily="34" charset="0"/>
                <a:cs typeface="Times New Roman" panose="02020603050405020304" pitchFamily="18" charset="0"/>
              </a:rPr>
              <a:t>diferentes árboles llegando una misma conclusión, es decir, que a partir de una petición </a:t>
            </a:r>
            <a:r>
              <a:rPr lang="es-CO" dirty="0" smtClean="0">
                <a:latin typeface="Calibri" panose="020F0502020204030204" pitchFamily="34" charset="0"/>
                <a:ea typeface="Calibri" panose="020F0502020204030204" pitchFamily="34" charset="0"/>
                <a:cs typeface="Times New Roman" panose="02020603050405020304" pitchFamily="18" charset="0"/>
              </a:rPr>
              <a:t>siguiendo </a:t>
            </a:r>
            <a:r>
              <a:rPr lang="es-CO" dirty="0">
                <a:latin typeface="Calibri" panose="020F0502020204030204" pitchFamily="34" charset="0"/>
                <a:ea typeface="Calibri" panose="020F0502020204030204" pitchFamily="34" charset="0"/>
                <a:cs typeface="Times New Roman" panose="02020603050405020304" pitchFamily="18" charset="0"/>
              </a:rPr>
              <a:t>esa ylo de preguntas y respuesta afirmativa o negativa puede llegar a una clase final que puede ser la </a:t>
            </a:r>
            <a:r>
              <a:rPr lang="es-CO" dirty="0" smtClean="0">
                <a:latin typeface="Calibri" panose="020F0502020204030204" pitchFamily="34" charset="0"/>
                <a:ea typeface="Calibri" panose="020F0502020204030204" pitchFamily="34" charset="0"/>
                <a:cs typeface="Times New Roman" panose="02020603050405020304" pitchFamily="18" charset="0"/>
              </a:rPr>
              <a:t>deseada.</a:t>
            </a:r>
            <a:endParaRPr lang="es-CO" dirty="0"/>
          </a:p>
        </p:txBody>
      </p:sp>
      <p:pic>
        <p:nvPicPr>
          <p:cNvPr id="10" name="Imagen 9"/>
          <p:cNvPicPr>
            <a:picLocks noChangeAspect="1"/>
          </p:cNvPicPr>
          <p:nvPr/>
        </p:nvPicPr>
        <p:blipFill rotWithShape="1">
          <a:blip r:embed="rId5"/>
          <a:srcRect t="1751"/>
          <a:stretch/>
        </p:blipFill>
        <p:spPr>
          <a:xfrm>
            <a:off x="7801811" y="4654071"/>
            <a:ext cx="3371850" cy="2049461"/>
          </a:xfrm>
          <a:prstGeom prst="rect">
            <a:avLst/>
          </a:prstGeom>
        </p:spPr>
      </p:pic>
    </p:spTree>
    <p:extLst>
      <p:ext uri="{BB962C8B-B14F-4D97-AF65-F5344CB8AC3E}">
        <p14:creationId xmlns:p14="http://schemas.microsoft.com/office/powerpoint/2010/main" val="204671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1000"/>
                                        <p:tgtEl>
                                          <p:spTgt spid="3">
                                            <p:txEl>
                                              <p:pRg st="3" end="3"/>
                                            </p:txEl>
                                          </p:spTgt>
                                        </p:tgtEl>
                                      </p:cBhvr>
                                    </p:animEffect>
                                    <p:anim calcmode="lin" valueType="num">
                                      <p:cBhvr>
                                        <p:cTn id="3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1000"/>
                                        <p:tgtEl>
                                          <p:spTgt spid="5"/>
                                        </p:tgtEl>
                                      </p:cBhvr>
                                    </p:animEffect>
                                    <p:anim calcmode="lin" valueType="num">
                                      <p:cBhvr>
                                        <p:cTn id="55" dur="1000" fill="hold"/>
                                        <p:tgtEl>
                                          <p:spTgt spid="5"/>
                                        </p:tgtEl>
                                        <p:attrNameLst>
                                          <p:attrName>ppt_x</p:attrName>
                                        </p:attrNameLst>
                                      </p:cBhvr>
                                      <p:tavLst>
                                        <p:tav tm="0">
                                          <p:val>
                                            <p:strVal val="#ppt_x"/>
                                          </p:val>
                                        </p:tav>
                                        <p:tav tm="100000">
                                          <p:val>
                                            <p:strVal val="#ppt_x"/>
                                          </p:val>
                                        </p:tav>
                                      </p:tavLst>
                                    </p:anim>
                                    <p:anim calcmode="lin" valueType="num">
                                      <p:cBhvr>
                                        <p:cTn id="56" dur="1000" fill="hold"/>
                                        <p:tgtEl>
                                          <p:spTgt spid="5"/>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026"/>
                                        </p:tgtEl>
                                        <p:attrNameLst>
                                          <p:attrName>style.visibility</p:attrName>
                                        </p:attrNameLst>
                                      </p:cBhvr>
                                      <p:to>
                                        <p:strVal val="visible"/>
                                      </p:to>
                                    </p:set>
                                    <p:animEffect transition="in" filter="fade">
                                      <p:cBhvr>
                                        <p:cTn id="59" dur="1000"/>
                                        <p:tgtEl>
                                          <p:spTgt spid="1026"/>
                                        </p:tgtEl>
                                      </p:cBhvr>
                                    </p:animEffect>
                                    <p:anim calcmode="lin" valueType="num">
                                      <p:cBhvr>
                                        <p:cTn id="60" dur="1000" fill="hold"/>
                                        <p:tgtEl>
                                          <p:spTgt spid="1026"/>
                                        </p:tgtEl>
                                        <p:attrNameLst>
                                          <p:attrName>ppt_x</p:attrName>
                                        </p:attrNameLst>
                                      </p:cBhvr>
                                      <p:tavLst>
                                        <p:tav tm="0">
                                          <p:val>
                                            <p:strVal val="#ppt_x"/>
                                          </p:val>
                                        </p:tav>
                                        <p:tav tm="100000">
                                          <p:val>
                                            <p:strVal val="#ppt_x"/>
                                          </p:val>
                                        </p:tav>
                                      </p:tavLst>
                                    </p:anim>
                                    <p:anim calcmode="lin" valueType="num">
                                      <p:cBhvr>
                                        <p:cTn id="6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1000"/>
                                        <p:tgtEl>
                                          <p:spTgt spid="8"/>
                                        </p:tgtEl>
                                      </p:cBhvr>
                                    </p:animEffect>
                                    <p:anim calcmode="lin" valueType="num">
                                      <p:cBhvr>
                                        <p:cTn id="67" dur="1000" fill="hold"/>
                                        <p:tgtEl>
                                          <p:spTgt spid="8"/>
                                        </p:tgtEl>
                                        <p:attrNameLst>
                                          <p:attrName>ppt_x</p:attrName>
                                        </p:attrNameLst>
                                      </p:cBhvr>
                                      <p:tavLst>
                                        <p:tav tm="0">
                                          <p:val>
                                            <p:strVal val="#ppt_x"/>
                                          </p:val>
                                        </p:tav>
                                        <p:tav tm="100000">
                                          <p:val>
                                            <p:strVal val="#ppt_x"/>
                                          </p:val>
                                        </p:tav>
                                      </p:tavLst>
                                    </p:anim>
                                    <p:anim calcmode="lin" valueType="num">
                                      <p:cBhvr>
                                        <p:cTn id="68" dur="1000" fill="hold"/>
                                        <p:tgtEl>
                                          <p:spTgt spid="8"/>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1000"/>
                                        <p:tgtEl>
                                          <p:spTgt spid="7"/>
                                        </p:tgtEl>
                                      </p:cBhvr>
                                    </p:animEffect>
                                    <p:anim calcmode="lin" valueType="num">
                                      <p:cBhvr>
                                        <p:cTn id="72" dur="1000" fill="hold"/>
                                        <p:tgtEl>
                                          <p:spTgt spid="7"/>
                                        </p:tgtEl>
                                        <p:attrNameLst>
                                          <p:attrName>ppt_x</p:attrName>
                                        </p:attrNameLst>
                                      </p:cBhvr>
                                      <p:tavLst>
                                        <p:tav tm="0">
                                          <p:val>
                                            <p:strVal val="#ppt_x"/>
                                          </p:val>
                                        </p:tav>
                                        <p:tav tm="100000">
                                          <p:val>
                                            <p:strVal val="#ppt_x"/>
                                          </p:val>
                                        </p:tav>
                                      </p:tavLst>
                                    </p:anim>
                                    <p:anim calcmode="lin" valueType="num">
                                      <p:cBhvr>
                                        <p:cTn id="7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fade">
                                      <p:cBhvr>
                                        <p:cTn id="78" dur="1000"/>
                                        <p:tgtEl>
                                          <p:spTgt spid="9"/>
                                        </p:tgtEl>
                                      </p:cBhvr>
                                    </p:animEffect>
                                    <p:anim calcmode="lin" valueType="num">
                                      <p:cBhvr>
                                        <p:cTn id="79" dur="1000" fill="hold"/>
                                        <p:tgtEl>
                                          <p:spTgt spid="9"/>
                                        </p:tgtEl>
                                        <p:attrNameLst>
                                          <p:attrName>ppt_x</p:attrName>
                                        </p:attrNameLst>
                                      </p:cBhvr>
                                      <p:tavLst>
                                        <p:tav tm="0">
                                          <p:val>
                                            <p:strVal val="#ppt_x"/>
                                          </p:val>
                                        </p:tav>
                                        <p:tav tm="100000">
                                          <p:val>
                                            <p:strVal val="#ppt_x"/>
                                          </p:val>
                                        </p:tav>
                                      </p:tavLst>
                                    </p:anim>
                                    <p:anim calcmode="lin" valueType="num">
                                      <p:cBhvr>
                                        <p:cTn id="80" dur="1000" fill="hold"/>
                                        <p:tgtEl>
                                          <p:spTgt spid="9"/>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1000"/>
                                        <p:tgtEl>
                                          <p:spTgt spid="10"/>
                                        </p:tgtEl>
                                      </p:cBhvr>
                                    </p:animEffect>
                                    <p:anim calcmode="lin" valueType="num">
                                      <p:cBhvr>
                                        <p:cTn id="84" dur="1000" fill="hold"/>
                                        <p:tgtEl>
                                          <p:spTgt spid="10"/>
                                        </p:tgtEl>
                                        <p:attrNameLst>
                                          <p:attrName>ppt_x</p:attrName>
                                        </p:attrNameLst>
                                      </p:cBhvr>
                                      <p:tavLst>
                                        <p:tav tm="0">
                                          <p:val>
                                            <p:strVal val="#ppt_x"/>
                                          </p:val>
                                        </p:tav>
                                        <p:tav tm="100000">
                                          <p:val>
                                            <p:strVal val="#ppt_x"/>
                                          </p:val>
                                        </p:tav>
                                      </p:tavLst>
                                    </p:anim>
                                    <p:anim calcmode="lin" valueType="num">
                                      <p:cBhvr>
                                        <p:cTn id="8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KNN (K-NEAREST NEIGBOURS)</a:t>
            </a:r>
            <a:endParaRPr lang="es-CO" dirty="0"/>
          </a:p>
        </p:txBody>
      </p:sp>
      <p:sp>
        <p:nvSpPr>
          <p:cNvPr id="3" name="Marcador de contenido 2"/>
          <p:cNvSpPr>
            <a:spLocks noGrp="1"/>
          </p:cNvSpPr>
          <p:nvPr>
            <p:ph idx="1"/>
          </p:nvPr>
        </p:nvSpPr>
        <p:spPr>
          <a:xfrm>
            <a:off x="676657" y="2011680"/>
            <a:ext cx="6901434" cy="3766185"/>
          </a:xfrm>
        </p:spPr>
        <p:txBody>
          <a:bodyPr>
            <a:normAutofit fontScale="92500" lnSpcReduction="10000"/>
          </a:bodyPr>
          <a:lstStyle/>
          <a:p>
            <a:r>
              <a:rPr lang="es-CO" dirty="0"/>
              <a:t>K vecinos más cercanos, es un algoritmo perezoso por que construye ningún </a:t>
            </a:r>
            <a:r>
              <a:rPr lang="es-CO" dirty="0" smtClean="0"/>
              <a:t>modelo, </a:t>
            </a:r>
            <a:r>
              <a:rPr lang="es-MX" dirty="0"/>
              <a:t>e</a:t>
            </a:r>
            <a:r>
              <a:rPr lang="es-MX" dirty="0" smtClean="0"/>
              <a:t>s </a:t>
            </a:r>
            <a:r>
              <a:rPr lang="es-MX" dirty="0"/>
              <a:t>un método que simplemente busca en las observaciones más cercanas a la que se está tratando de predecir y clasifica el punto de interés basado en la mayoría de datos que le rodean</a:t>
            </a:r>
            <a:r>
              <a:rPr lang="es-MX" dirty="0" smtClean="0"/>
              <a:t>.</a:t>
            </a:r>
          </a:p>
          <a:p>
            <a:endParaRPr lang="es-MX" dirty="0" smtClean="0"/>
          </a:p>
          <a:p>
            <a:r>
              <a:rPr lang="es-MX" sz="2000" dirty="0" smtClean="0"/>
              <a:t>1. Calcular </a:t>
            </a:r>
            <a:r>
              <a:rPr lang="es-MX" sz="2000" dirty="0"/>
              <a:t>la distancia entre el </a:t>
            </a:r>
            <a:r>
              <a:rPr lang="es-MX" sz="2000" dirty="0" smtClean="0"/>
              <a:t>ítem </a:t>
            </a:r>
            <a:r>
              <a:rPr lang="es-MX" sz="2000" dirty="0"/>
              <a:t>a clasificar y el resto de </a:t>
            </a:r>
            <a:r>
              <a:rPr lang="es-MX" sz="2000" dirty="0" smtClean="0"/>
              <a:t>ítems </a:t>
            </a:r>
            <a:r>
              <a:rPr lang="es-MX" sz="2000" dirty="0"/>
              <a:t>del dataset de entrenamiento.</a:t>
            </a:r>
          </a:p>
          <a:p>
            <a:pPr fontAlgn="base"/>
            <a:r>
              <a:rPr lang="es-MX" sz="2000" dirty="0" smtClean="0"/>
              <a:t>2. Seleccionar </a:t>
            </a:r>
            <a:r>
              <a:rPr lang="es-MX" sz="2000" dirty="0"/>
              <a:t>los «k» elementos más cercanos (con menor distancia, según la función que se use)</a:t>
            </a:r>
          </a:p>
          <a:p>
            <a:pPr fontAlgn="base"/>
            <a:r>
              <a:rPr lang="es-MX" sz="2000" dirty="0" smtClean="0"/>
              <a:t>3. Realizar </a:t>
            </a:r>
            <a:r>
              <a:rPr lang="es-MX" sz="2000" dirty="0"/>
              <a:t>una «votación de mayoría» entre los k puntos: los de una clase/etiqueta que &lt;&lt;dominen&gt;&gt; decidirán su clasificación final.</a:t>
            </a:r>
          </a:p>
          <a:p>
            <a:endParaRPr lang="es-CO" dirty="0"/>
          </a:p>
        </p:txBody>
      </p:sp>
      <p:pic>
        <p:nvPicPr>
          <p:cNvPr id="5" name="Imagen 4"/>
          <p:cNvPicPr>
            <a:picLocks noChangeAspect="1"/>
          </p:cNvPicPr>
          <p:nvPr/>
        </p:nvPicPr>
        <p:blipFill>
          <a:blip r:embed="rId2"/>
          <a:stretch>
            <a:fillRect/>
          </a:stretch>
        </p:blipFill>
        <p:spPr>
          <a:xfrm>
            <a:off x="8221477" y="2011680"/>
            <a:ext cx="3208522" cy="3511549"/>
          </a:xfrm>
          <a:prstGeom prst="rect">
            <a:avLst/>
          </a:prstGeom>
        </p:spPr>
      </p:pic>
    </p:spTree>
    <p:extLst>
      <p:ext uri="{BB962C8B-B14F-4D97-AF65-F5344CB8AC3E}">
        <p14:creationId xmlns:p14="http://schemas.microsoft.com/office/powerpoint/2010/main" val="250086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9397363" y="3271102"/>
            <a:ext cx="2712721" cy="1503622"/>
          </a:xfrm>
          <a:prstGeom prst="rect">
            <a:avLst/>
          </a:prstGeom>
        </p:spPr>
      </p:pic>
      <p:sp>
        <p:nvSpPr>
          <p:cNvPr id="2" name="Título 1"/>
          <p:cNvSpPr>
            <a:spLocks noGrp="1"/>
          </p:cNvSpPr>
          <p:nvPr>
            <p:ph type="title"/>
          </p:nvPr>
        </p:nvSpPr>
        <p:spPr/>
        <p:txBody>
          <a:bodyPr/>
          <a:lstStyle/>
          <a:p>
            <a:r>
              <a:rPr lang="es-MX" dirty="0" smtClean="0"/>
              <a:t>CLUSTERING </a:t>
            </a:r>
            <a:r>
              <a:rPr lang="es-MX" sz="3600" dirty="0" smtClean="0"/>
              <a:t/>
            </a:r>
            <a:br>
              <a:rPr lang="es-MX" sz="3600" dirty="0" smtClean="0"/>
            </a:br>
            <a:r>
              <a:rPr lang="es-CO" sz="3600" dirty="0">
                <a:hlinkClick r:id="rId3"/>
              </a:rPr>
              <a:t>http://www.cs.us.es/~fsancho/?e=230</a:t>
            </a:r>
            <a:endParaRPr lang="es-CO" dirty="0"/>
          </a:p>
        </p:txBody>
      </p:sp>
      <p:pic>
        <p:nvPicPr>
          <p:cNvPr id="7" name="Marcador de contenido 6"/>
          <p:cNvPicPr>
            <a:picLocks noGrp="1" noChangeAspect="1"/>
          </p:cNvPicPr>
          <p:nvPr>
            <p:ph idx="1"/>
          </p:nvPr>
        </p:nvPicPr>
        <p:blipFill>
          <a:blip r:embed="rId4"/>
          <a:stretch>
            <a:fillRect/>
          </a:stretch>
        </p:blipFill>
        <p:spPr>
          <a:xfrm>
            <a:off x="9515418" y="4774724"/>
            <a:ext cx="2480366" cy="1261689"/>
          </a:xfrm>
          <a:prstGeom prst="rect">
            <a:avLst/>
          </a:prstGeom>
        </p:spPr>
      </p:pic>
      <p:pic>
        <p:nvPicPr>
          <p:cNvPr id="4" name="Imagen 3"/>
          <p:cNvPicPr>
            <a:picLocks noChangeAspect="1"/>
          </p:cNvPicPr>
          <p:nvPr/>
        </p:nvPicPr>
        <p:blipFill>
          <a:blip r:embed="rId5"/>
          <a:stretch>
            <a:fillRect/>
          </a:stretch>
        </p:blipFill>
        <p:spPr>
          <a:xfrm>
            <a:off x="9179242" y="1765926"/>
            <a:ext cx="2930842" cy="1517614"/>
          </a:xfrm>
          <a:prstGeom prst="rect">
            <a:avLst/>
          </a:prstGeom>
        </p:spPr>
      </p:pic>
      <p:pic>
        <p:nvPicPr>
          <p:cNvPr id="8" name="Imagen 7"/>
          <p:cNvPicPr>
            <a:picLocks noChangeAspect="1"/>
          </p:cNvPicPr>
          <p:nvPr/>
        </p:nvPicPr>
        <p:blipFill>
          <a:blip r:embed="rId6"/>
          <a:stretch>
            <a:fillRect/>
          </a:stretch>
        </p:blipFill>
        <p:spPr>
          <a:xfrm>
            <a:off x="6354100" y="3424124"/>
            <a:ext cx="2825142" cy="1562681"/>
          </a:xfrm>
          <a:prstGeom prst="rect">
            <a:avLst/>
          </a:prstGeom>
        </p:spPr>
      </p:pic>
      <p:sp>
        <p:nvSpPr>
          <p:cNvPr id="10" name="Rectángulo 9"/>
          <p:cNvSpPr/>
          <p:nvPr/>
        </p:nvSpPr>
        <p:spPr>
          <a:xfrm>
            <a:off x="657224" y="2620093"/>
            <a:ext cx="5360700" cy="3416320"/>
          </a:xfrm>
          <a:prstGeom prst="rect">
            <a:avLst/>
          </a:prstGeom>
        </p:spPr>
        <p:txBody>
          <a:bodyPr wrap="square">
            <a:spAutoFit/>
          </a:bodyPr>
          <a:lstStyle/>
          <a:p>
            <a:pPr algn="just"/>
            <a:r>
              <a:rPr lang="es-MX" dirty="0" smtClean="0"/>
              <a:t>Es un algoritmo de clasificación no supervisado donde existe </a:t>
            </a:r>
            <a:r>
              <a:rPr lang="es-MX" dirty="0"/>
              <a:t>una serie, datos dispersos y esos datos tienen que ser agrupados en clases, el algoritmo tiene que distinguir esas diferentes instancias, cada una de ellas, y agruparlas en clusters.</a:t>
            </a:r>
          </a:p>
          <a:p>
            <a:pPr algn="just"/>
            <a:endParaRPr lang="es-MX" dirty="0" smtClean="0"/>
          </a:p>
          <a:p>
            <a:pPr algn="just"/>
            <a:r>
              <a:rPr lang="es-MX" dirty="0" smtClean="0"/>
              <a:t>A </a:t>
            </a:r>
            <a:r>
              <a:rPr lang="es-MX" dirty="0"/>
              <a:t>diferencia del KNN, escoge un centroide (punto que no tiene por qué coincidir con una instancia) se recorre todo y va midiendo las distancias de ese centro a cada una de las instancias. </a:t>
            </a:r>
            <a:r>
              <a:rPr lang="es-MX" dirty="0" smtClean="0"/>
              <a:t>Este proceso </a:t>
            </a:r>
            <a:r>
              <a:rPr lang="es-MX" dirty="0"/>
              <a:t>se repite </a:t>
            </a:r>
            <a:r>
              <a:rPr lang="es-MX" dirty="0" smtClean="0"/>
              <a:t>múltiples veces hasta </a:t>
            </a:r>
            <a:r>
              <a:rPr lang="es-MX" dirty="0"/>
              <a:t>que los centros de grupo no cambien mucho entre </a:t>
            </a:r>
            <a:r>
              <a:rPr lang="es-MX" dirty="0" smtClean="0"/>
              <a:t>iteraciones.</a:t>
            </a:r>
            <a:endParaRPr lang="es-MX" dirty="0"/>
          </a:p>
        </p:txBody>
      </p:sp>
    </p:spTree>
    <p:extLst>
      <p:ext uri="{BB962C8B-B14F-4D97-AF65-F5344CB8AC3E}">
        <p14:creationId xmlns:p14="http://schemas.microsoft.com/office/powerpoint/2010/main" val="34330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606" y="185793"/>
            <a:ext cx="10772775" cy="1658198"/>
          </a:xfrm>
        </p:spPr>
        <p:txBody>
          <a:bodyPr/>
          <a:lstStyle/>
          <a:p>
            <a:r>
              <a:rPr lang="es-CO" dirty="0"/>
              <a:t>Aprendizaje de dependencias</a:t>
            </a:r>
          </a:p>
        </p:txBody>
      </p:sp>
      <p:sp>
        <p:nvSpPr>
          <p:cNvPr id="3" name="Marcador de contenido 2"/>
          <p:cNvSpPr>
            <a:spLocks noGrp="1"/>
          </p:cNvSpPr>
          <p:nvPr>
            <p:ph idx="1"/>
          </p:nvPr>
        </p:nvSpPr>
        <p:spPr>
          <a:xfrm>
            <a:off x="676656" y="1779111"/>
            <a:ext cx="10753725" cy="3766185"/>
          </a:xfrm>
        </p:spPr>
        <p:txBody>
          <a:bodyPr>
            <a:normAutofit/>
          </a:bodyPr>
          <a:lstStyle/>
          <a:p>
            <a:r>
              <a:rPr lang="es-MX" sz="2000" dirty="0"/>
              <a:t>El valor de un elemento puede usarse para predecir el valor de otro. La dependencia puede ser probabilística, puede definir una red de dependencias o puede ser funcional (leyes físicas). Se pueden utilizar </a:t>
            </a:r>
            <a:r>
              <a:rPr lang="es-MX" sz="2000" b="1" dirty="0"/>
              <a:t>redes Bayesianas, redes causales y reglas de asociación</a:t>
            </a:r>
            <a:r>
              <a:rPr lang="es-MX" sz="2000" dirty="0"/>
              <a:t>.</a:t>
            </a:r>
            <a:endParaRPr lang="es-CO" sz="2000" dirty="0"/>
          </a:p>
        </p:txBody>
      </p:sp>
      <p:pic>
        <p:nvPicPr>
          <p:cNvPr id="4" name="Picture 22" descr="Diagrama de árb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110" y="4424509"/>
            <a:ext cx="2637723" cy="19167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4" descr="P(\textup{ingeniero/directivo})=\cfrac{0,2\cdot 0,75}{0,2\cdot 0,75+0,2\cdot 0,5+0,6\cdot 0,2}=0,4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99" y="3567069"/>
            <a:ext cx="2523744" cy="20372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4"/>
          <a:stretch>
            <a:fillRect/>
          </a:stretch>
        </p:blipFill>
        <p:spPr>
          <a:xfrm>
            <a:off x="4067623" y="3817617"/>
            <a:ext cx="3333750" cy="2028825"/>
          </a:xfrm>
          <a:prstGeom prst="rect">
            <a:avLst/>
          </a:prstGeom>
        </p:spPr>
      </p:pic>
      <p:sp>
        <p:nvSpPr>
          <p:cNvPr id="8" name="Rectángulo 7"/>
          <p:cNvSpPr/>
          <p:nvPr/>
        </p:nvSpPr>
        <p:spPr>
          <a:xfrm>
            <a:off x="3744969" y="2769024"/>
            <a:ext cx="3979058" cy="954107"/>
          </a:xfrm>
          <a:prstGeom prst="rect">
            <a:avLst/>
          </a:prstGeom>
        </p:spPr>
        <p:txBody>
          <a:bodyPr wrap="square">
            <a:spAutoFit/>
          </a:bodyPr>
          <a:lstStyle/>
          <a:p>
            <a:pPr algn="just"/>
            <a:r>
              <a:rPr lang="es-MX" sz="1400" dirty="0">
                <a:solidFill>
                  <a:srgbClr val="273B47"/>
                </a:solidFill>
                <a:latin typeface="Lato"/>
              </a:rPr>
              <a:t>Las </a:t>
            </a:r>
            <a:r>
              <a:rPr lang="es-MX" sz="1400" b="1" dirty="0">
                <a:solidFill>
                  <a:srgbClr val="273B47"/>
                </a:solidFill>
                <a:latin typeface="Lato"/>
              </a:rPr>
              <a:t>reglas de asociación</a:t>
            </a:r>
            <a:r>
              <a:rPr lang="es-MX" sz="1400" dirty="0">
                <a:solidFill>
                  <a:srgbClr val="273B47"/>
                </a:solidFill>
                <a:latin typeface="Lato"/>
              </a:rPr>
              <a:t> permiten descubrir hechos que ocurren en común dentro de un conjunto grande de datos, y </a:t>
            </a:r>
            <a:r>
              <a:rPr lang="es-MX" sz="1400" dirty="0" smtClean="0">
                <a:solidFill>
                  <a:srgbClr val="273B47"/>
                </a:solidFill>
                <a:latin typeface="Lato"/>
              </a:rPr>
              <a:t>con esto definir </a:t>
            </a:r>
            <a:r>
              <a:rPr lang="es-MX" sz="1400" dirty="0">
                <a:solidFill>
                  <a:srgbClr val="273B47"/>
                </a:solidFill>
                <a:latin typeface="Lato"/>
              </a:rPr>
              <a:t>“reglas” o patrones de </a:t>
            </a:r>
            <a:r>
              <a:rPr lang="es-MX" sz="1400" dirty="0" smtClean="0">
                <a:solidFill>
                  <a:srgbClr val="273B47"/>
                </a:solidFill>
                <a:latin typeface="Lato"/>
              </a:rPr>
              <a:t>interés.</a:t>
            </a:r>
            <a:endParaRPr lang="es-CO" sz="1400" dirty="0"/>
          </a:p>
        </p:txBody>
      </p:sp>
      <p:sp>
        <p:nvSpPr>
          <p:cNvPr id="10" name="Rectángulo 9"/>
          <p:cNvSpPr/>
          <p:nvPr/>
        </p:nvSpPr>
        <p:spPr>
          <a:xfrm>
            <a:off x="8174275" y="2769024"/>
            <a:ext cx="3467663" cy="4154984"/>
          </a:xfrm>
          <a:prstGeom prst="rect">
            <a:avLst/>
          </a:prstGeom>
        </p:spPr>
        <p:txBody>
          <a:bodyPr wrap="square">
            <a:spAutoFit/>
          </a:bodyPr>
          <a:lstStyle/>
          <a:p>
            <a:pPr algn="just"/>
            <a:r>
              <a:rPr lang="es-MX" sz="1200" dirty="0">
                <a:solidFill>
                  <a:srgbClr val="273B47"/>
                </a:solidFill>
                <a:latin typeface="Lato"/>
              </a:rPr>
              <a:t>El </a:t>
            </a:r>
            <a:r>
              <a:rPr lang="es-MX" sz="1200" b="1" dirty="0">
                <a:solidFill>
                  <a:srgbClr val="273B47"/>
                </a:solidFill>
                <a:latin typeface="Lato"/>
              </a:rPr>
              <a:t>soporte</a:t>
            </a:r>
            <a:r>
              <a:rPr lang="es-MX" sz="1200" dirty="0">
                <a:solidFill>
                  <a:srgbClr val="273B47"/>
                </a:solidFill>
                <a:latin typeface="Lato"/>
              </a:rPr>
              <a:t> de un conjunto de </a:t>
            </a:r>
            <a:r>
              <a:rPr lang="es-MX" sz="1200" dirty="0" smtClean="0">
                <a:solidFill>
                  <a:srgbClr val="273B47"/>
                </a:solidFill>
                <a:latin typeface="Lato"/>
              </a:rPr>
              <a:t>elementos tiene </a:t>
            </a:r>
            <a:r>
              <a:rPr lang="es-MX" sz="1200" dirty="0">
                <a:solidFill>
                  <a:srgbClr val="273B47"/>
                </a:solidFill>
                <a:latin typeface="Lato"/>
              </a:rPr>
              <a:t>que ver con el número de veces que aparece este conjunto en el total de transacciones</a:t>
            </a:r>
            <a:r>
              <a:rPr lang="es-MX" sz="1200" dirty="0" smtClean="0">
                <a:solidFill>
                  <a:srgbClr val="273B47"/>
                </a:solidFill>
                <a:latin typeface="Lato"/>
              </a:rPr>
              <a:t>. </a:t>
            </a:r>
          </a:p>
          <a:p>
            <a:pPr algn="just"/>
            <a:endParaRPr lang="es-MX" sz="1200" i="1" dirty="0" smtClean="0">
              <a:solidFill>
                <a:srgbClr val="273B47"/>
              </a:solidFill>
              <a:latin typeface="Lato"/>
            </a:endParaRPr>
          </a:p>
          <a:p>
            <a:pPr algn="just"/>
            <a:r>
              <a:rPr lang="es-MX" sz="1050" b="1" i="1" dirty="0" smtClean="0">
                <a:solidFill>
                  <a:srgbClr val="273B47"/>
                </a:solidFill>
                <a:latin typeface="Lato"/>
              </a:rPr>
              <a:t>Soporte </a:t>
            </a:r>
            <a:r>
              <a:rPr lang="es-MX" sz="1050" b="1" i="1" dirty="0">
                <a:solidFill>
                  <a:srgbClr val="273B47"/>
                </a:solidFill>
                <a:latin typeface="Lato"/>
              </a:rPr>
              <a:t>(Leche, pan)=</a:t>
            </a:r>
            <a:r>
              <a:rPr lang="es-MX" sz="1050" i="1" dirty="0">
                <a:solidFill>
                  <a:srgbClr val="273B47"/>
                </a:solidFill>
                <a:latin typeface="Lato"/>
              </a:rPr>
              <a:t> Número de transacciones donde se compraron juntos leche y pan / total de transacciones. Indicando que en el 40% de las transacciones se compraron juntos </a:t>
            </a:r>
            <a:r>
              <a:rPr lang="es-MX" sz="1000" i="1" dirty="0">
                <a:solidFill>
                  <a:srgbClr val="273B47"/>
                </a:solidFill>
                <a:latin typeface="Lato"/>
              </a:rPr>
              <a:t>la leche y el pan</a:t>
            </a:r>
            <a:r>
              <a:rPr lang="es-MX" sz="1000" dirty="0">
                <a:solidFill>
                  <a:srgbClr val="273B47"/>
                </a:solidFill>
                <a:latin typeface="Lato"/>
              </a:rPr>
              <a:t>.</a:t>
            </a:r>
            <a:r>
              <a:rPr lang="es-MX" sz="1000" dirty="0"/>
              <a:t/>
            </a:r>
            <a:br>
              <a:rPr lang="es-MX" sz="1000" dirty="0"/>
            </a:br>
            <a:r>
              <a:rPr lang="es-MX" sz="1000" dirty="0"/>
              <a:t/>
            </a:r>
            <a:br>
              <a:rPr lang="es-MX" sz="1000" dirty="0"/>
            </a:br>
            <a:r>
              <a:rPr lang="es-MX" sz="1200" dirty="0">
                <a:solidFill>
                  <a:srgbClr val="273B47"/>
                </a:solidFill>
                <a:latin typeface="Lato"/>
              </a:rPr>
              <a:t>La </a:t>
            </a:r>
            <a:r>
              <a:rPr lang="es-MX" sz="1200" b="1" dirty="0">
                <a:solidFill>
                  <a:srgbClr val="273B47"/>
                </a:solidFill>
                <a:latin typeface="Lato"/>
              </a:rPr>
              <a:t>confianza</a:t>
            </a:r>
            <a:r>
              <a:rPr lang="es-MX" sz="1200" dirty="0">
                <a:solidFill>
                  <a:srgbClr val="273B47"/>
                </a:solidFill>
                <a:latin typeface="Lato"/>
              </a:rPr>
              <a:t> de una regla, nos dice la probabilidad calculada a partir del conjunto de datos de que se compre la mantequilla dado que se compraron la leche y el pan, es decir, entre las transacciones que compraron leche y pan, cuantas también compraron la mantequilla</a:t>
            </a:r>
            <a:r>
              <a:rPr lang="es-MX" sz="1200" dirty="0" smtClean="0">
                <a:solidFill>
                  <a:srgbClr val="273B47"/>
                </a:solidFill>
                <a:latin typeface="Lato"/>
              </a:rPr>
              <a:t>.</a:t>
            </a:r>
          </a:p>
          <a:p>
            <a:pPr algn="just"/>
            <a:endParaRPr lang="es-MX" sz="1200" dirty="0">
              <a:solidFill>
                <a:srgbClr val="273B47"/>
              </a:solidFill>
              <a:latin typeface="Lato"/>
            </a:endParaRPr>
          </a:p>
          <a:p>
            <a:pPr algn="just"/>
            <a:r>
              <a:rPr lang="es-MX" sz="1050" b="1" i="1" dirty="0" smtClean="0">
                <a:solidFill>
                  <a:srgbClr val="273B47"/>
                </a:solidFill>
                <a:latin typeface="Lato"/>
              </a:rPr>
              <a:t>Confianza(Leche</a:t>
            </a:r>
            <a:r>
              <a:rPr lang="es-MX" sz="1050" b="1" i="1" dirty="0">
                <a:solidFill>
                  <a:srgbClr val="273B47"/>
                </a:solidFill>
                <a:latin typeface="Lato"/>
              </a:rPr>
              <a:t>, </a:t>
            </a:r>
            <a:r>
              <a:rPr lang="es-MX" sz="1050" b="1" i="1" dirty="0" smtClean="0">
                <a:solidFill>
                  <a:srgbClr val="273B47"/>
                </a:solidFill>
                <a:latin typeface="Lato"/>
              </a:rPr>
              <a:t>pan, mantequilla)=</a:t>
            </a:r>
            <a:r>
              <a:rPr lang="es-MX" sz="1050" i="1" dirty="0" smtClean="0">
                <a:solidFill>
                  <a:srgbClr val="273B47"/>
                </a:solidFill>
                <a:latin typeface="Lato"/>
              </a:rPr>
              <a:t> Número </a:t>
            </a:r>
            <a:r>
              <a:rPr lang="es-MX" sz="1050" i="1" dirty="0">
                <a:solidFill>
                  <a:srgbClr val="273B47"/>
                </a:solidFill>
                <a:latin typeface="Lato"/>
              </a:rPr>
              <a:t>de transacciones que </a:t>
            </a:r>
            <a:r>
              <a:rPr lang="es-MX" sz="1050" i="1" dirty="0" smtClean="0">
                <a:solidFill>
                  <a:srgbClr val="273B47"/>
                </a:solidFill>
                <a:latin typeface="Lato"/>
              </a:rPr>
              <a:t>contienen al </a:t>
            </a:r>
            <a:r>
              <a:rPr lang="es-MX" sz="1050" i="1" dirty="0">
                <a:solidFill>
                  <a:srgbClr val="273B47"/>
                </a:solidFill>
                <a:latin typeface="Lato"/>
              </a:rPr>
              <a:t>menos leche, pan y mantequilla / Número de transacciones que contienen al menos leche y pan. Interpretándose como que entre los consumidores que compraron leche y pan el 50% también compraron mantequilla</a:t>
            </a:r>
            <a:r>
              <a:rPr lang="es-MX" sz="1050" i="1" dirty="0"/>
              <a:t>.</a:t>
            </a:r>
          </a:p>
          <a:p>
            <a:pPr algn="just"/>
            <a:endParaRPr lang="es-MX" sz="1200" dirty="0" smtClean="0"/>
          </a:p>
        </p:txBody>
      </p:sp>
      <p:sp>
        <p:nvSpPr>
          <p:cNvPr id="11" name="Rectángulo 10"/>
          <p:cNvSpPr/>
          <p:nvPr/>
        </p:nvSpPr>
        <p:spPr>
          <a:xfrm>
            <a:off x="3818806" y="5960513"/>
            <a:ext cx="3421380" cy="430887"/>
          </a:xfrm>
          <a:prstGeom prst="rect">
            <a:avLst/>
          </a:prstGeom>
        </p:spPr>
        <p:txBody>
          <a:bodyPr wrap="square">
            <a:spAutoFit/>
          </a:bodyPr>
          <a:lstStyle/>
          <a:p>
            <a:pPr algn="just"/>
            <a:r>
              <a:rPr lang="es-MX" sz="1050" dirty="0">
                <a:solidFill>
                  <a:srgbClr val="273B47"/>
                </a:solidFill>
              </a:rPr>
              <a:t>por ejemplo, si una persona compra leche y pan es probable que compre también mantequilla</a:t>
            </a:r>
            <a:endParaRPr lang="es-CO" sz="1050" dirty="0"/>
          </a:p>
        </p:txBody>
      </p:sp>
      <p:sp>
        <p:nvSpPr>
          <p:cNvPr id="13" name="Rectángulo 12"/>
          <p:cNvSpPr/>
          <p:nvPr/>
        </p:nvSpPr>
        <p:spPr>
          <a:xfrm>
            <a:off x="770992" y="2769024"/>
            <a:ext cx="1757212" cy="369332"/>
          </a:xfrm>
          <a:prstGeom prst="rect">
            <a:avLst/>
          </a:prstGeom>
        </p:spPr>
        <p:txBody>
          <a:bodyPr wrap="none">
            <a:spAutoFit/>
          </a:bodyPr>
          <a:lstStyle/>
          <a:p>
            <a:r>
              <a:rPr lang="es-MX" sz="1400" b="1" dirty="0" smtClean="0">
                <a:solidFill>
                  <a:srgbClr val="273B47"/>
                </a:solidFill>
                <a:latin typeface="Lato"/>
              </a:rPr>
              <a:t>Redes</a:t>
            </a:r>
            <a:r>
              <a:rPr lang="es-MX" b="1" dirty="0" smtClean="0"/>
              <a:t> </a:t>
            </a:r>
            <a:r>
              <a:rPr lang="es-MX" sz="1400" b="1" dirty="0">
                <a:solidFill>
                  <a:srgbClr val="273B47"/>
                </a:solidFill>
                <a:latin typeface="Lato"/>
              </a:rPr>
              <a:t>Bayesianas</a:t>
            </a:r>
            <a:endParaRPr lang="es-CO" sz="1400" b="1" dirty="0">
              <a:solidFill>
                <a:srgbClr val="273B47"/>
              </a:solidFill>
              <a:latin typeface="Lato"/>
            </a:endParaRPr>
          </a:p>
        </p:txBody>
      </p:sp>
    </p:spTree>
    <p:extLst>
      <p:ext uri="{BB962C8B-B14F-4D97-AF65-F5344CB8AC3E}">
        <p14:creationId xmlns:p14="http://schemas.microsoft.com/office/powerpoint/2010/main" val="321282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P spid="10" grpId="0"/>
      <p:bldP spid="11" grpId="0"/>
      <p:bldP spid="1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7407782" y="960915"/>
            <a:ext cx="2886075" cy="2743200"/>
          </a:xfrm>
          <a:prstGeom prst="rect">
            <a:avLst/>
          </a:prstGeom>
        </p:spPr>
      </p:pic>
      <p:sp>
        <p:nvSpPr>
          <p:cNvPr id="2" name="Título 1"/>
          <p:cNvSpPr>
            <a:spLocks noGrp="1"/>
          </p:cNvSpPr>
          <p:nvPr>
            <p:ph type="title"/>
          </p:nvPr>
        </p:nvSpPr>
        <p:spPr/>
        <p:txBody>
          <a:bodyPr/>
          <a:lstStyle/>
          <a:p>
            <a:r>
              <a:rPr lang="es-CO" dirty="0"/>
              <a:t>Programación lógica </a:t>
            </a:r>
            <a:r>
              <a:rPr lang="es-CO" dirty="0" smtClean="0"/>
              <a:t>inductiva</a:t>
            </a:r>
            <a:endParaRPr lang="es-CO" dirty="0"/>
          </a:p>
        </p:txBody>
      </p:sp>
      <p:sp>
        <p:nvSpPr>
          <p:cNvPr id="3" name="Marcador de contenido 2"/>
          <p:cNvSpPr>
            <a:spLocks noGrp="1"/>
          </p:cNvSpPr>
          <p:nvPr>
            <p:ph idx="1"/>
          </p:nvPr>
        </p:nvSpPr>
        <p:spPr>
          <a:xfrm>
            <a:off x="676657" y="2011680"/>
            <a:ext cx="5689854" cy="3766185"/>
          </a:xfrm>
        </p:spPr>
        <p:txBody>
          <a:bodyPr>
            <a:normAutofit/>
          </a:bodyPr>
          <a:lstStyle/>
          <a:p>
            <a:r>
              <a:rPr lang="es-CO" sz="2000" dirty="0"/>
              <a:t>Es </a:t>
            </a:r>
            <a:r>
              <a:rPr lang="es-CO" sz="2000" dirty="0" smtClean="0"/>
              <a:t>una </a:t>
            </a:r>
            <a:r>
              <a:rPr lang="es-CO" sz="2000" dirty="0"/>
              <a:t>intersección entre el aprendizaje automático y la </a:t>
            </a:r>
            <a:r>
              <a:rPr lang="es-CO" sz="2000" dirty="0" smtClean="0"/>
              <a:t>lógica. aplicada </a:t>
            </a:r>
            <a:r>
              <a:rPr lang="es-CO" sz="2000" dirty="0"/>
              <a:t>en ecología, en tecnología, en biotecnología, procesamiento del lenguaje natural y en la coordinación de </a:t>
            </a:r>
            <a:r>
              <a:rPr lang="es-CO" sz="2000" dirty="0" smtClean="0"/>
              <a:t>tráfico …etc. </a:t>
            </a:r>
          </a:p>
          <a:p>
            <a:r>
              <a:rPr lang="es-CO" sz="2000" dirty="0" smtClean="0"/>
              <a:t>Lo </a:t>
            </a:r>
            <a:r>
              <a:rPr lang="es-CO" sz="2000" dirty="0"/>
              <a:t>que hace es </a:t>
            </a:r>
            <a:r>
              <a:rPr lang="es-CO" sz="2000" u="sng" dirty="0"/>
              <a:t>enseñarle una serie de cosas a la máquina</a:t>
            </a:r>
            <a:r>
              <a:rPr lang="es-CO" sz="2000" dirty="0"/>
              <a:t> y que esa máquina sea capaz de inducir una </a:t>
            </a:r>
            <a:r>
              <a:rPr lang="es-CO" sz="2000" dirty="0" smtClean="0"/>
              <a:t>ley  </a:t>
            </a:r>
            <a:r>
              <a:rPr lang="es-CO" sz="2000" u="sng" dirty="0"/>
              <a:t>mediante una serie de </a:t>
            </a:r>
            <a:r>
              <a:rPr lang="es-CO" sz="2000" u="sng" dirty="0" smtClean="0"/>
              <a:t>reglas lógicas</a:t>
            </a:r>
            <a:r>
              <a:rPr lang="es-CO" sz="2000" dirty="0"/>
              <a:t>.</a:t>
            </a:r>
          </a:p>
          <a:p>
            <a:endParaRPr lang="es-CO" sz="2000" dirty="0"/>
          </a:p>
        </p:txBody>
      </p:sp>
      <p:pic>
        <p:nvPicPr>
          <p:cNvPr id="4" name="Imagen 3"/>
          <p:cNvPicPr>
            <a:picLocks noChangeAspect="1"/>
          </p:cNvPicPr>
          <p:nvPr/>
        </p:nvPicPr>
        <p:blipFill>
          <a:blip r:embed="rId3"/>
          <a:stretch>
            <a:fillRect/>
          </a:stretch>
        </p:blipFill>
        <p:spPr>
          <a:xfrm>
            <a:off x="1565720" y="4426428"/>
            <a:ext cx="3495675" cy="1638300"/>
          </a:xfrm>
          <a:prstGeom prst="rect">
            <a:avLst/>
          </a:prstGeom>
        </p:spPr>
      </p:pic>
      <p:pic>
        <p:nvPicPr>
          <p:cNvPr id="5" name="Imagen 4"/>
          <p:cNvPicPr>
            <a:picLocks noChangeAspect="1"/>
          </p:cNvPicPr>
          <p:nvPr/>
        </p:nvPicPr>
        <p:blipFill>
          <a:blip r:embed="rId4"/>
          <a:stretch>
            <a:fillRect/>
          </a:stretch>
        </p:blipFill>
        <p:spPr>
          <a:xfrm>
            <a:off x="5950457" y="3894772"/>
            <a:ext cx="2914650" cy="1533525"/>
          </a:xfrm>
          <a:prstGeom prst="rect">
            <a:avLst/>
          </a:prstGeom>
        </p:spPr>
      </p:pic>
      <p:pic>
        <p:nvPicPr>
          <p:cNvPr id="6" name="Imagen 5"/>
          <p:cNvPicPr>
            <a:picLocks noChangeAspect="1"/>
          </p:cNvPicPr>
          <p:nvPr/>
        </p:nvPicPr>
        <p:blipFill>
          <a:blip r:embed="rId5"/>
          <a:stretch>
            <a:fillRect/>
          </a:stretch>
        </p:blipFill>
        <p:spPr>
          <a:xfrm>
            <a:off x="9119233" y="4021031"/>
            <a:ext cx="2847975" cy="1028700"/>
          </a:xfrm>
          <a:prstGeom prst="rect">
            <a:avLst/>
          </a:prstGeom>
        </p:spPr>
      </p:pic>
      <p:pic>
        <p:nvPicPr>
          <p:cNvPr id="8" name="Imagen 7"/>
          <p:cNvPicPr>
            <a:picLocks noChangeAspect="1"/>
          </p:cNvPicPr>
          <p:nvPr/>
        </p:nvPicPr>
        <p:blipFill>
          <a:blip r:embed="rId6"/>
          <a:stretch>
            <a:fillRect/>
          </a:stretch>
        </p:blipFill>
        <p:spPr>
          <a:xfrm>
            <a:off x="6217920" y="5484815"/>
            <a:ext cx="4419600" cy="866775"/>
          </a:xfrm>
          <a:prstGeom prst="rect">
            <a:avLst/>
          </a:prstGeom>
        </p:spPr>
      </p:pic>
    </p:spTree>
    <p:extLst>
      <p:ext uri="{BB962C8B-B14F-4D97-AF65-F5344CB8AC3E}">
        <p14:creationId xmlns:p14="http://schemas.microsoft.com/office/powerpoint/2010/main" val="138379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par>
                                <p:cTn id="33" presetID="47"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Algoritmo genético</a:t>
            </a:r>
            <a:endParaRPr lang="es-CO" dirty="0"/>
          </a:p>
        </p:txBody>
      </p:sp>
      <p:sp>
        <p:nvSpPr>
          <p:cNvPr id="3" name="Marcador de contenido 2"/>
          <p:cNvSpPr>
            <a:spLocks noGrp="1"/>
          </p:cNvSpPr>
          <p:nvPr>
            <p:ph idx="1"/>
          </p:nvPr>
        </p:nvSpPr>
        <p:spPr>
          <a:xfrm>
            <a:off x="516636" y="2251710"/>
            <a:ext cx="6947153" cy="4240530"/>
          </a:xfrm>
        </p:spPr>
        <p:txBody>
          <a:bodyPr>
            <a:normAutofit/>
          </a:bodyPr>
          <a:lstStyle/>
          <a:p>
            <a:pPr algn="just"/>
            <a:r>
              <a:rPr lang="es-CO" dirty="0"/>
              <a:t>Funciona basado en la genética y la teoría de la </a:t>
            </a:r>
            <a:r>
              <a:rPr lang="es-CO" dirty="0" smtClean="0"/>
              <a:t>evolución. Donde tienes </a:t>
            </a:r>
            <a:r>
              <a:rPr lang="es-CO" dirty="0"/>
              <a:t>una </a:t>
            </a:r>
            <a:r>
              <a:rPr lang="es-CO" dirty="0" smtClean="0"/>
              <a:t>población (conjunto </a:t>
            </a:r>
            <a:r>
              <a:rPr lang="es-CO" dirty="0"/>
              <a:t>de </a:t>
            </a:r>
            <a:r>
              <a:rPr lang="es-CO" dirty="0" smtClean="0"/>
              <a:t>individuos) donde se seleccionan los individuos más </a:t>
            </a:r>
            <a:r>
              <a:rPr lang="es-CO" dirty="0"/>
              <a:t>aptos para ser padres y </a:t>
            </a:r>
            <a:r>
              <a:rPr lang="es-CO" dirty="0" smtClean="0"/>
              <a:t>tener </a:t>
            </a:r>
            <a:r>
              <a:rPr lang="es-CO" dirty="0"/>
              <a:t>una </a:t>
            </a:r>
            <a:r>
              <a:rPr lang="es-CO" dirty="0" smtClean="0"/>
              <a:t>descendencia (</a:t>
            </a:r>
            <a:r>
              <a:rPr lang="es-CO" dirty="0"/>
              <a:t>Cruce y mutación</a:t>
            </a:r>
            <a:r>
              <a:rPr lang="es-CO" dirty="0" smtClean="0"/>
              <a:t>). Posteriormente los </a:t>
            </a:r>
            <a:r>
              <a:rPr lang="es-CO" dirty="0"/>
              <a:t>hijos van a la población a reemplazar a aquellos que no son actos </a:t>
            </a:r>
            <a:r>
              <a:rPr lang="es-CO" dirty="0" smtClean="0"/>
              <a:t>una </a:t>
            </a:r>
            <a:r>
              <a:rPr lang="es-CO" dirty="0"/>
              <a:t>y otra vez sobre sí mismo hasta que todos los individuos </a:t>
            </a:r>
            <a:r>
              <a:rPr lang="es-CO" dirty="0" smtClean="0"/>
              <a:t>terminan siendo </a:t>
            </a:r>
            <a:r>
              <a:rPr lang="es-CO" dirty="0"/>
              <a:t>óptimos</a:t>
            </a:r>
            <a:r>
              <a:rPr lang="es-CO" dirty="0" smtClean="0"/>
              <a:t>.</a:t>
            </a:r>
          </a:p>
          <a:p>
            <a:endParaRPr lang="es-CO" dirty="0"/>
          </a:p>
          <a:p>
            <a:r>
              <a:rPr lang="es-CO" b="1" dirty="0"/>
              <a:t> Cruce y mutación</a:t>
            </a:r>
            <a:r>
              <a:rPr lang="es-CO" dirty="0"/>
              <a:t>: los genes del padre y los genes de la madre se cruzan y mutan de manera aleatoria, añadiendo características diferentes a los hijos).</a:t>
            </a:r>
          </a:p>
          <a:p>
            <a:endParaRPr lang="es-CO" dirty="0"/>
          </a:p>
          <a:p>
            <a:endParaRPr lang="es-CO" dirty="0"/>
          </a:p>
        </p:txBody>
      </p:sp>
      <p:pic>
        <p:nvPicPr>
          <p:cNvPr id="4" name="Imagen 3"/>
          <p:cNvPicPr>
            <a:picLocks noChangeAspect="1"/>
          </p:cNvPicPr>
          <p:nvPr/>
        </p:nvPicPr>
        <p:blipFill>
          <a:blip r:embed="rId2"/>
          <a:stretch>
            <a:fillRect/>
          </a:stretch>
        </p:blipFill>
        <p:spPr>
          <a:xfrm>
            <a:off x="7923276" y="2157731"/>
            <a:ext cx="3629025" cy="2028825"/>
          </a:xfrm>
          <a:prstGeom prst="rect">
            <a:avLst/>
          </a:prstGeom>
        </p:spPr>
      </p:pic>
      <p:pic>
        <p:nvPicPr>
          <p:cNvPr id="5" name="Imagen 4"/>
          <p:cNvPicPr>
            <a:picLocks noChangeAspect="1"/>
          </p:cNvPicPr>
          <p:nvPr/>
        </p:nvPicPr>
        <p:blipFill>
          <a:blip r:embed="rId3"/>
          <a:stretch>
            <a:fillRect/>
          </a:stretch>
        </p:blipFill>
        <p:spPr>
          <a:xfrm>
            <a:off x="8102917" y="4863679"/>
            <a:ext cx="3552825" cy="981075"/>
          </a:xfrm>
          <a:prstGeom prst="rect">
            <a:avLst/>
          </a:prstGeom>
        </p:spPr>
      </p:pic>
    </p:spTree>
    <p:extLst>
      <p:ext uri="{BB962C8B-B14F-4D97-AF65-F5344CB8AC3E}">
        <p14:creationId xmlns:p14="http://schemas.microsoft.com/office/powerpoint/2010/main" val="116938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¿En qué orden se evalúan las matemáticas operaciones complejas?</a:t>
            </a:r>
          </a:p>
        </p:txBody>
      </p:sp>
      <p:sp>
        <p:nvSpPr>
          <p:cNvPr id="3" name="Marcador de contenido 2"/>
          <p:cNvSpPr>
            <a:spLocks noGrp="1"/>
          </p:cNvSpPr>
          <p:nvPr>
            <p:ph idx="1"/>
          </p:nvPr>
        </p:nvSpPr>
        <p:spPr>
          <a:xfrm>
            <a:off x="5841944" y="2983366"/>
            <a:ext cx="4667218" cy="2451520"/>
          </a:xfrm>
        </p:spPr>
        <p:txBody>
          <a:bodyPr>
            <a:normAutofit/>
          </a:bodyPr>
          <a:lstStyle/>
          <a:p>
            <a:r>
              <a:rPr lang="es-MX" sz="3200" dirty="0" smtClean="0"/>
              <a:t>1. Paréntesis</a:t>
            </a:r>
            <a:endParaRPr lang="es-MX" sz="3200" dirty="0"/>
          </a:p>
          <a:p>
            <a:r>
              <a:rPr lang="es-MX" sz="3200" dirty="0" smtClean="0"/>
              <a:t>2. Exponentes</a:t>
            </a:r>
            <a:endParaRPr lang="es-MX" sz="3200" dirty="0"/>
          </a:p>
          <a:p>
            <a:r>
              <a:rPr lang="es-MX" sz="3200" dirty="0" smtClean="0"/>
              <a:t>3. Multiplicación </a:t>
            </a:r>
            <a:r>
              <a:rPr lang="es-MX" sz="3200" dirty="0"/>
              <a:t>/ División</a:t>
            </a:r>
          </a:p>
          <a:p>
            <a:r>
              <a:rPr lang="es-MX" sz="3200" dirty="0" smtClean="0"/>
              <a:t>4. Adición </a:t>
            </a:r>
            <a:r>
              <a:rPr lang="es-MX" sz="3200" dirty="0"/>
              <a:t>/ </a:t>
            </a:r>
            <a:r>
              <a:rPr lang="es-MX" sz="3200" dirty="0" smtClean="0"/>
              <a:t>Sustracción</a:t>
            </a:r>
            <a:endParaRPr lang="es-CO" sz="3200" dirty="0"/>
          </a:p>
        </p:txBody>
      </p:sp>
      <p:pic>
        <p:nvPicPr>
          <p:cNvPr id="2050" name="Picture 2" descr="Forma Fresca Creativa De Triángulo Pequeño Decoración Jerárquica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4" y="2157731"/>
            <a:ext cx="4092139" cy="4092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8940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Algoritmo </a:t>
            </a:r>
            <a:r>
              <a:rPr lang="es-CO" dirty="0" smtClean="0"/>
              <a:t>de Ant Colony </a:t>
            </a:r>
            <a:endParaRPr lang="es-CO" dirty="0"/>
          </a:p>
        </p:txBody>
      </p:sp>
      <p:sp>
        <p:nvSpPr>
          <p:cNvPr id="3" name="Marcador de contenido 2"/>
          <p:cNvSpPr>
            <a:spLocks noGrp="1"/>
          </p:cNvSpPr>
          <p:nvPr>
            <p:ph idx="1"/>
          </p:nvPr>
        </p:nvSpPr>
        <p:spPr>
          <a:xfrm>
            <a:off x="516636" y="1851660"/>
            <a:ext cx="6398514" cy="4640580"/>
          </a:xfrm>
        </p:spPr>
        <p:txBody>
          <a:bodyPr>
            <a:normAutofit fontScale="92500" lnSpcReduction="10000"/>
          </a:bodyPr>
          <a:lstStyle/>
          <a:p>
            <a:pPr algn="just"/>
            <a:r>
              <a:rPr lang="es-MX" dirty="0" smtClean="0"/>
              <a:t>Es </a:t>
            </a:r>
            <a:r>
              <a:rPr lang="es-MX" dirty="0"/>
              <a:t>una técnica probabilística para solucionar problemas computacionales que pueden reducirse a buscar los mejores caminos o </a:t>
            </a:r>
            <a:r>
              <a:rPr lang="es-MX" dirty="0" smtClean="0"/>
              <a:t>rutas </a:t>
            </a:r>
            <a:r>
              <a:rPr lang="es-MX" dirty="0"/>
              <a:t>en grafos</a:t>
            </a:r>
            <a:r>
              <a:rPr lang="es-MX" dirty="0" smtClean="0"/>
              <a:t>.</a:t>
            </a:r>
          </a:p>
          <a:p>
            <a:pPr marL="0" indent="0" algn="just" fontAlgn="base">
              <a:buNone/>
            </a:pPr>
            <a:endParaRPr lang="es-MX" dirty="0"/>
          </a:p>
          <a:p>
            <a:pPr marL="0" indent="0" algn="just" fontAlgn="base">
              <a:buNone/>
            </a:pPr>
            <a:r>
              <a:rPr lang="es-MX" dirty="0" smtClean="0"/>
              <a:t>Una </a:t>
            </a:r>
            <a:r>
              <a:rPr lang="es-MX" dirty="0"/>
              <a:t>hormiga (</a:t>
            </a:r>
            <a:r>
              <a:rPr lang="es-MX" b="1" dirty="0"/>
              <a:t>exploradora</a:t>
            </a:r>
            <a:r>
              <a:rPr lang="es-MX" dirty="0"/>
              <a:t>) se mueve de manera aleatoria alrededor de la </a:t>
            </a:r>
            <a:r>
              <a:rPr lang="es-MX" dirty="0" smtClean="0"/>
              <a:t>colonia. Si </a:t>
            </a:r>
            <a:r>
              <a:rPr lang="es-MX" dirty="0"/>
              <a:t>esta encuentra una fuente de comida, retorna a la </a:t>
            </a:r>
            <a:r>
              <a:rPr lang="es-MX" dirty="0" smtClean="0"/>
              <a:t>colonia </a:t>
            </a:r>
            <a:r>
              <a:rPr lang="es-MX" dirty="0"/>
              <a:t>dejando </a:t>
            </a:r>
            <a:r>
              <a:rPr lang="es-MX" dirty="0" smtClean="0"/>
              <a:t>un</a:t>
            </a:r>
            <a:r>
              <a:rPr lang="es-MX" dirty="0"/>
              <a:t> </a:t>
            </a:r>
            <a:r>
              <a:rPr lang="es-MX" b="1" dirty="0" smtClean="0"/>
              <a:t>rastro (feromonas</a:t>
            </a:r>
            <a:r>
              <a:rPr lang="es-MX" dirty="0" smtClean="0"/>
              <a:t>) que atraen a las </a:t>
            </a:r>
            <a:r>
              <a:rPr lang="es-MX" dirty="0"/>
              <a:t>hormigas más </a:t>
            </a:r>
            <a:r>
              <a:rPr lang="es-MX" dirty="0" smtClean="0"/>
              <a:t>cercanas, que a su vez  </a:t>
            </a:r>
            <a:r>
              <a:rPr lang="es-MX" dirty="0"/>
              <a:t>depositan más </a:t>
            </a:r>
            <a:r>
              <a:rPr lang="es-MX" dirty="0" smtClean="0"/>
              <a:t>feromonas fortaleciendo </a:t>
            </a:r>
            <a:r>
              <a:rPr lang="es-MX" dirty="0"/>
              <a:t>las rutas de </a:t>
            </a:r>
            <a:r>
              <a:rPr lang="es-MX" dirty="0" smtClean="0"/>
              <a:t>conexión. Al existir varias rutas </a:t>
            </a:r>
            <a:r>
              <a:rPr lang="es-MX" dirty="0"/>
              <a:t>para llegar a la misma fuente de </a:t>
            </a:r>
            <a:r>
              <a:rPr lang="es-MX" dirty="0" smtClean="0"/>
              <a:t>alimentos, </a:t>
            </a:r>
            <a:r>
              <a:rPr lang="es-MX" dirty="0"/>
              <a:t>la ruta más corta será recorrida por más hormigas </a:t>
            </a:r>
            <a:r>
              <a:rPr lang="es-MX" dirty="0" smtClean="0"/>
              <a:t>en un mismo periodo de tiempo, marcándose con mas cantidad de feromonas haciendo que la </a:t>
            </a:r>
            <a:r>
              <a:rPr lang="es-MX" dirty="0"/>
              <a:t>ruta más </a:t>
            </a:r>
            <a:r>
              <a:rPr lang="es-MX" dirty="0" smtClean="0"/>
              <a:t>larga vaya </a:t>
            </a:r>
            <a:r>
              <a:rPr lang="es-MX" dirty="0"/>
              <a:t>desapareciendo </a:t>
            </a:r>
            <a:r>
              <a:rPr lang="es-MX" dirty="0" smtClean="0"/>
              <a:t>logrando determinar </a:t>
            </a:r>
            <a:r>
              <a:rPr lang="es-MX" dirty="0"/>
              <a:t>y </a:t>
            </a:r>
            <a:r>
              <a:rPr lang="es-MX" dirty="0" smtClean="0"/>
              <a:t>escoger </a:t>
            </a:r>
            <a:r>
              <a:rPr lang="es-MX" dirty="0"/>
              <a:t>el </a:t>
            </a:r>
            <a:r>
              <a:rPr lang="es-MX" b="1" dirty="0"/>
              <a:t>camino más corto</a:t>
            </a:r>
            <a:r>
              <a:rPr lang="es-MX" dirty="0"/>
              <a:t>.</a:t>
            </a:r>
          </a:p>
          <a:p>
            <a:pPr algn="just"/>
            <a:endParaRPr lang="es-CO" dirty="0"/>
          </a:p>
        </p:txBody>
      </p:sp>
      <p:pic>
        <p:nvPicPr>
          <p:cNvPr id="6" name="Imagen 5"/>
          <p:cNvPicPr>
            <a:picLocks noChangeAspect="1"/>
          </p:cNvPicPr>
          <p:nvPr/>
        </p:nvPicPr>
        <p:blipFill>
          <a:blip r:embed="rId2"/>
          <a:stretch>
            <a:fillRect/>
          </a:stretch>
        </p:blipFill>
        <p:spPr>
          <a:xfrm>
            <a:off x="7218504" y="3243580"/>
            <a:ext cx="4758231" cy="2962909"/>
          </a:xfrm>
          <a:prstGeom prst="rect">
            <a:avLst/>
          </a:prstGeom>
        </p:spPr>
      </p:pic>
      <p:sp>
        <p:nvSpPr>
          <p:cNvPr id="7" name="Rectángulo 6"/>
          <p:cNvSpPr/>
          <p:nvPr/>
        </p:nvSpPr>
        <p:spPr>
          <a:xfrm>
            <a:off x="7623810" y="1222475"/>
            <a:ext cx="4206240" cy="1870512"/>
          </a:xfrm>
          <a:prstGeom prst="rect">
            <a:avLst/>
          </a:prstGeom>
        </p:spPr>
        <p:txBody>
          <a:bodyPr wrap="square">
            <a:spAutoFit/>
          </a:bodyPr>
          <a:lstStyle/>
          <a:p>
            <a:pPr algn="just">
              <a:lnSpc>
                <a:spcPct val="107000"/>
              </a:lnSpc>
              <a:spcAft>
                <a:spcPts val="800"/>
              </a:spcAft>
            </a:pPr>
            <a:r>
              <a:rPr lang="es-CO" i="1" dirty="0">
                <a:latin typeface="Calibri" panose="020F0502020204030204" pitchFamily="34" charset="0"/>
                <a:ea typeface="Calibri" panose="020F0502020204030204" pitchFamily="34" charset="0"/>
                <a:cs typeface="Times New Roman" panose="02020603050405020304" pitchFamily="18" charset="0"/>
              </a:rPr>
              <a:t>se basa en la probabilidad de que la hormiga se mueva de una posición X a una posición, dependiendo de la cantidad de feromonas, la conveniencia y la probabilidad dividido la probabilidad de que suceda o no suceda.</a:t>
            </a:r>
            <a:endParaRPr lang="es-CO" i="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1502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barn(inVertical)">
                                      <p:cBhvr>
                                        <p:cTn id="2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t>
            </a:r>
            <a:r>
              <a:rPr lang="es-MX" dirty="0" smtClean="0"/>
              <a:t>Quality) Q-Learning</a:t>
            </a:r>
            <a:endParaRPr lang="es-CO" dirty="0"/>
          </a:p>
        </p:txBody>
      </p:sp>
      <p:sp>
        <p:nvSpPr>
          <p:cNvPr id="3" name="Marcador de contenido 2"/>
          <p:cNvSpPr>
            <a:spLocks noGrp="1"/>
          </p:cNvSpPr>
          <p:nvPr>
            <p:ph idx="1"/>
          </p:nvPr>
        </p:nvSpPr>
        <p:spPr>
          <a:xfrm>
            <a:off x="676656" y="2011680"/>
            <a:ext cx="6651423" cy="4195937"/>
          </a:xfrm>
        </p:spPr>
        <p:txBody>
          <a:bodyPr>
            <a:normAutofit lnSpcReduction="10000"/>
          </a:bodyPr>
          <a:lstStyle/>
          <a:p>
            <a:pPr algn="just"/>
            <a:r>
              <a:rPr lang="es-CO" dirty="0"/>
              <a:t>Es </a:t>
            </a:r>
            <a:r>
              <a:rPr lang="es-CO" dirty="0" smtClean="0"/>
              <a:t>un </a:t>
            </a:r>
            <a:r>
              <a:rPr lang="es-CO" dirty="0"/>
              <a:t>algoritmo que aprende por refuerzo, donde se  premia o castiga en función de si esa acción tomada es buena o no. </a:t>
            </a:r>
            <a:endParaRPr lang="es-CO" dirty="0" smtClean="0"/>
          </a:p>
          <a:p>
            <a:pPr algn="just"/>
            <a:endParaRPr lang="es-CO" dirty="0" smtClean="0"/>
          </a:p>
          <a:p>
            <a:pPr algn="just"/>
            <a:r>
              <a:rPr lang="es-CO" dirty="0" smtClean="0"/>
              <a:t>Se </a:t>
            </a:r>
            <a:r>
              <a:rPr lang="es-CO" dirty="0"/>
              <a:t>implementa por medio de una función que depende de una serie de variables </a:t>
            </a:r>
            <a:r>
              <a:rPr lang="es-CO" dirty="0" smtClean="0"/>
              <a:t>que al ser una </a:t>
            </a:r>
            <a:r>
              <a:rPr lang="es-CO" dirty="0"/>
              <a:t>regla recursiva</a:t>
            </a:r>
            <a:r>
              <a:rPr lang="es-CO" dirty="0" smtClean="0"/>
              <a:t> </a:t>
            </a:r>
            <a:r>
              <a:rPr lang="es-CO" dirty="0"/>
              <a:t>permiten que la calidad aumente o disminuya. </a:t>
            </a:r>
          </a:p>
          <a:p>
            <a:pPr algn="just"/>
            <a:r>
              <a:rPr lang="es-CO" dirty="0" smtClean="0"/>
              <a:t>conforme </a:t>
            </a:r>
            <a:r>
              <a:rPr lang="es-CO" dirty="0"/>
              <a:t>vaya </a:t>
            </a:r>
            <a:r>
              <a:rPr lang="es-CO" dirty="0" smtClean="0"/>
              <a:t>creciendo la calidad mejor </a:t>
            </a:r>
            <a:r>
              <a:rPr lang="es-CO" dirty="0"/>
              <a:t>será la acción y cuanto mejor sea la acción, más grande será la </a:t>
            </a:r>
            <a:r>
              <a:rPr lang="es-CO" dirty="0" smtClean="0"/>
              <a:t>calidad, de esta forma se logra llegar </a:t>
            </a:r>
            <a:r>
              <a:rPr lang="es-CO" dirty="0"/>
              <a:t>a un valor óptimo. </a:t>
            </a:r>
          </a:p>
        </p:txBody>
      </p:sp>
      <p:pic>
        <p:nvPicPr>
          <p:cNvPr id="5" name="Imagen 4"/>
          <p:cNvPicPr>
            <a:picLocks noChangeAspect="1"/>
          </p:cNvPicPr>
          <p:nvPr/>
        </p:nvPicPr>
        <p:blipFill>
          <a:blip r:embed="rId2"/>
          <a:stretch>
            <a:fillRect/>
          </a:stretch>
        </p:blipFill>
        <p:spPr>
          <a:xfrm>
            <a:off x="8229599" y="4276066"/>
            <a:ext cx="3769217" cy="1180360"/>
          </a:xfrm>
          <a:prstGeom prst="rect">
            <a:avLst/>
          </a:prstGeom>
        </p:spPr>
      </p:pic>
      <p:pic>
        <p:nvPicPr>
          <p:cNvPr id="1032" name="Picture 8" descr="Tipos de algoritmos de Inteligencia Artificial y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1662" y="2133182"/>
            <a:ext cx="5048980" cy="1781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89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032"/>
                                        </p:tgtEl>
                                        <p:attrNameLst>
                                          <p:attrName>style.visibility</p:attrName>
                                        </p:attrNameLst>
                                      </p:cBhvr>
                                      <p:to>
                                        <p:strVal val="visible"/>
                                      </p:to>
                                    </p:set>
                                    <p:animEffect transition="in" filter="fade">
                                      <p:cBhvr>
                                        <p:cTn id="30" dur="1000"/>
                                        <p:tgtEl>
                                          <p:spTgt spid="1032"/>
                                        </p:tgtEl>
                                      </p:cBhvr>
                                    </p:animEffect>
                                    <p:anim calcmode="lin" valueType="num">
                                      <p:cBhvr>
                                        <p:cTn id="31" dur="1000" fill="hold"/>
                                        <p:tgtEl>
                                          <p:spTgt spid="1032"/>
                                        </p:tgtEl>
                                        <p:attrNameLst>
                                          <p:attrName>ppt_x</p:attrName>
                                        </p:attrNameLst>
                                      </p:cBhvr>
                                      <p:tavLst>
                                        <p:tav tm="0">
                                          <p:val>
                                            <p:strVal val="#ppt_x"/>
                                          </p:val>
                                        </p:tav>
                                        <p:tav tm="100000">
                                          <p:val>
                                            <p:strVal val="#ppt_x"/>
                                          </p:val>
                                        </p:tav>
                                      </p:tavLst>
                                    </p:anim>
                                    <p:anim calcmode="lin" valueType="num">
                                      <p:cBhvr>
                                        <p:cTn id="32" dur="1000" fill="hold"/>
                                        <p:tgtEl>
                                          <p:spTgt spid="1032"/>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Redes neuronales</a:t>
            </a:r>
          </a:p>
        </p:txBody>
      </p:sp>
      <p:sp>
        <p:nvSpPr>
          <p:cNvPr id="3" name="Marcador de contenido 2"/>
          <p:cNvSpPr>
            <a:spLocks noGrp="1"/>
          </p:cNvSpPr>
          <p:nvPr>
            <p:ph idx="1"/>
          </p:nvPr>
        </p:nvSpPr>
        <p:spPr>
          <a:xfrm>
            <a:off x="676657" y="2011680"/>
            <a:ext cx="6706486" cy="4466393"/>
          </a:xfrm>
        </p:spPr>
        <p:txBody>
          <a:bodyPr>
            <a:normAutofit fontScale="92500" lnSpcReduction="20000"/>
          </a:bodyPr>
          <a:lstStyle/>
          <a:p>
            <a:pPr algn="just"/>
            <a:r>
              <a:rPr lang="es-CO" dirty="0"/>
              <a:t>Una neurona es una célula que tú tienes en tu cerebro y qué </a:t>
            </a:r>
            <a:r>
              <a:rPr lang="es-CO" dirty="0" smtClean="0"/>
              <a:t>conectadas </a:t>
            </a:r>
            <a:r>
              <a:rPr lang="es-CO" dirty="0"/>
              <a:t>entre sí </a:t>
            </a:r>
            <a:r>
              <a:rPr lang="es-CO" dirty="0" smtClean="0"/>
              <a:t>crean </a:t>
            </a:r>
            <a:r>
              <a:rPr lang="es-CO" dirty="0"/>
              <a:t>una </a:t>
            </a:r>
            <a:r>
              <a:rPr lang="es-CO" dirty="0" smtClean="0"/>
              <a:t>red, que </a:t>
            </a:r>
            <a:r>
              <a:rPr lang="es-CO" dirty="0"/>
              <a:t>por medio de impulsos eléctricos consiguen </a:t>
            </a:r>
            <a:r>
              <a:rPr lang="es-CO" dirty="0" smtClean="0"/>
              <a:t>procesar pensamientos</a:t>
            </a:r>
            <a:r>
              <a:rPr lang="es-CO" dirty="0"/>
              <a:t>. </a:t>
            </a:r>
            <a:endParaRPr lang="es-CO" dirty="0" smtClean="0"/>
          </a:p>
          <a:p>
            <a:pPr algn="just"/>
            <a:r>
              <a:rPr lang="es-CO" dirty="0"/>
              <a:t>P</a:t>
            </a:r>
            <a:r>
              <a:rPr lang="es-CO" dirty="0" smtClean="0"/>
              <a:t>artes</a:t>
            </a:r>
            <a:r>
              <a:rPr lang="es-CO" dirty="0"/>
              <a:t>. </a:t>
            </a:r>
          </a:p>
          <a:p>
            <a:pPr lvl="0" algn="just"/>
            <a:r>
              <a:rPr lang="es-CO" dirty="0" smtClean="0"/>
              <a:t>Un </a:t>
            </a:r>
            <a:r>
              <a:rPr lang="es-CO" b="1" dirty="0"/>
              <a:t>entorno</a:t>
            </a:r>
            <a:r>
              <a:rPr lang="es-CO" dirty="0"/>
              <a:t> del cual la neurona obtiene una entrada de datos. X1,x2,xn</a:t>
            </a:r>
          </a:p>
          <a:p>
            <a:pPr lvl="0" algn="just"/>
            <a:r>
              <a:rPr lang="es-CO" dirty="0" smtClean="0"/>
              <a:t>Unos </a:t>
            </a:r>
            <a:r>
              <a:rPr lang="es-CO" b="1" dirty="0"/>
              <a:t>pesos sinápticos</a:t>
            </a:r>
            <a:r>
              <a:rPr lang="es-CO" dirty="0"/>
              <a:t>, son la transferencia de datos desde el entorno hasta el interior de la neurona y se organizan en la función suma la cual es una combinación lineal que define cuales datos son más importantes.</a:t>
            </a:r>
          </a:p>
          <a:p>
            <a:pPr lvl="0" algn="just"/>
            <a:r>
              <a:rPr lang="es-CO" dirty="0" smtClean="0"/>
              <a:t>Una </a:t>
            </a:r>
            <a:r>
              <a:rPr lang="es-CO" b="1" dirty="0" smtClean="0"/>
              <a:t>función </a:t>
            </a:r>
            <a:r>
              <a:rPr lang="es-CO" b="1" dirty="0"/>
              <a:t>de activación</a:t>
            </a:r>
            <a:r>
              <a:rPr lang="es-CO" dirty="0"/>
              <a:t>: puede ser una función (sigmoide, lineal... etc.) que lo que hace es clasificar, separar, contar o incluso establecer una ley a partir de los datos que van entrando ya regulados por los pesos sinápticos</a:t>
            </a:r>
            <a:r>
              <a:rPr lang="es-CO" dirty="0" smtClean="0"/>
              <a:t>.</a:t>
            </a:r>
          </a:p>
          <a:p>
            <a:pPr lvl="0" algn="just"/>
            <a:endParaRPr lang="es-CO" dirty="0"/>
          </a:p>
          <a:p>
            <a:pPr algn="just"/>
            <a:endParaRPr lang="es-CO" dirty="0"/>
          </a:p>
        </p:txBody>
      </p:sp>
      <p:pic>
        <p:nvPicPr>
          <p:cNvPr id="5" name="Imagen 4"/>
          <p:cNvPicPr>
            <a:picLocks noChangeAspect="1"/>
          </p:cNvPicPr>
          <p:nvPr/>
        </p:nvPicPr>
        <p:blipFill>
          <a:blip r:embed="rId2"/>
          <a:stretch>
            <a:fillRect/>
          </a:stretch>
        </p:blipFill>
        <p:spPr>
          <a:xfrm>
            <a:off x="7869357" y="2680876"/>
            <a:ext cx="3560642" cy="2250449"/>
          </a:xfrm>
          <a:prstGeom prst="rect">
            <a:avLst/>
          </a:prstGeom>
        </p:spPr>
      </p:pic>
    </p:spTree>
    <p:extLst>
      <p:ext uri="{BB962C8B-B14F-4D97-AF65-F5344CB8AC3E}">
        <p14:creationId xmlns:p14="http://schemas.microsoft.com/office/powerpoint/2010/main" val="74633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Redes neuronales</a:t>
            </a:r>
          </a:p>
        </p:txBody>
      </p:sp>
      <p:sp>
        <p:nvSpPr>
          <p:cNvPr id="3" name="Marcador de contenido 2"/>
          <p:cNvSpPr>
            <a:spLocks noGrp="1"/>
          </p:cNvSpPr>
          <p:nvPr>
            <p:ph idx="1"/>
          </p:nvPr>
        </p:nvSpPr>
        <p:spPr>
          <a:xfrm>
            <a:off x="676657" y="2011680"/>
            <a:ext cx="6706486" cy="4466393"/>
          </a:xfrm>
        </p:spPr>
        <p:txBody>
          <a:bodyPr>
            <a:normAutofit fontScale="92500" lnSpcReduction="20000"/>
          </a:bodyPr>
          <a:lstStyle/>
          <a:p>
            <a:pPr algn="just"/>
            <a:r>
              <a:rPr lang="es-MX" dirty="0"/>
              <a:t>Las redes neuronales es un grafo dirigido y un poco en enraizado que funciona por múltiples capas (grafos bipartitos, tripartitos…etc.) . El Deep learning hace referencia a muchas capas muy profundas interconectadas entre sí.  </a:t>
            </a:r>
          </a:p>
          <a:p>
            <a:pPr algn="just"/>
            <a:endParaRPr lang="es-MX" dirty="0"/>
          </a:p>
          <a:p>
            <a:pPr algn="just"/>
            <a:r>
              <a:rPr lang="es-MX" dirty="0"/>
              <a:t>El entorno estimula las neuronas y estas entran en lo que es la fase de aprendizaje (puede ser supervisado, no supervisado)</a:t>
            </a:r>
          </a:p>
          <a:p>
            <a:pPr algn="just"/>
            <a:r>
              <a:rPr lang="es-MX" dirty="0"/>
              <a:t>- si es un aprendizaje no supervisado la neurona lo que hace que recicla anteriores iteraciones, hace la medición del entorno, interpreta hasta obtener una valor que satisfaga, de lo contrario repite el procedimiento.</a:t>
            </a:r>
          </a:p>
          <a:p>
            <a:pPr algn="just"/>
            <a:r>
              <a:rPr lang="es-MX" dirty="0"/>
              <a:t>-Si es un aprendizaje supervisado, lo que hace que tiene un serie de datos de entrenamiento y la neurona, pues ya sabe, más o menos hacia donde tienen que llegar.</a:t>
            </a:r>
          </a:p>
          <a:p>
            <a:pPr algn="just"/>
            <a:endParaRPr lang="es-CO" dirty="0"/>
          </a:p>
        </p:txBody>
      </p:sp>
      <p:pic>
        <p:nvPicPr>
          <p:cNvPr id="6" name="Imagen 5"/>
          <p:cNvPicPr>
            <a:picLocks noChangeAspect="1"/>
          </p:cNvPicPr>
          <p:nvPr/>
        </p:nvPicPr>
        <p:blipFill>
          <a:blip r:embed="rId2"/>
          <a:stretch>
            <a:fillRect/>
          </a:stretch>
        </p:blipFill>
        <p:spPr>
          <a:xfrm>
            <a:off x="7880126" y="1149750"/>
            <a:ext cx="3305175" cy="2590800"/>
          </a:xfrm>
          <a:prstGeom prst="rect">
            <a:avLst/>
          </a:prstGeom>
        </p:spPr>
      </p:pic>
      <p:pic>
        <p:nvPicPr>
          <p:cNvPr id="7" name="Imagen 6"/>
          <p:cNvPicPr>
            <a:picLocks noChangeAspect="1"/>
          </p:cNvPicPr>
          <p:nvPr/>
        </p:nvPicPr>
        <p:blipFill>
          <a:blip r:embed="rId3"/>
          <a:stretch>
            <a:fillRect/>
          </a:stretch>
        </p:blipFill>
        <p:spPr>
          <a:xfrm>
            <a:off x="7880126" y="4244876"/>
            <a:ext cx="3448050" cy="1600200"/>
          </a:xfrm>
          <a:prstGeom prst="rect">
            <a:avLst/>
          </a:prstGeom>
        </p:spPr>
      </p:pic>
    </p:spTree>
    <p:extLst>
      <p:ext uri="{BB962C8B-B14F-4D97-AF65-F5344CB8AC3E}">
        <p14:creationId xmlns:p14="http://schemas.microsoft.com/office/powerpoint/2010/main" val="12911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sión Informativa Online del &quot;MÁSTER UNIVERSITARIO EN INGENIERÍA ..."/>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41371" y="0"/>
            <a:ext cx="775062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480067" y="0"/>
            <a:ext cx="7149460" cy="1483201"/>
          </a:xfrm>
        </p:spPr>
        <p:txBody>
          <a:bodyPr/>
          <a:lstStyle/>
          <a:p>
            <a:pPr algn="ctr"/>
            <a:r>
              <a:rPr lang="es-MX" sz="3600" b="1" dirty="0" smtClean="0"/>
              <a:t>Ingeniería de datos con python</a:t>
            </a:r>
            <a:endParaRPr lang="es-CO" sz="3600" b="1" dirty="0"/>
          </a:p>
        </p:txBody>
      </p:sp>
      <p:sp>
        <p:nvSpPr>
          <p:cNvPr id="4" name="Subtítulo 3"/>
          <p:cNvSpPr>
            <a:spLocks noGrp="1"/>
          </p:cNvSpPr>
          <p:nvPr>
            <p:ph type="subTitle" idx="1"/>
          </p:nvPr>
        </p:nvSpPr>
        <p:spPr>
          <a:xfrm>
            <a:off x="447094" y="3141900"/>
            <a:ext cx="5295138" cy="3429000"/>
          </a:xfrm>
        </p:spPr>
        <p:txBody>
          <a:bodyPr>
            <a:normAutofit fontScale="85000" lnSpcReduction="10000"/>
          </a:bodyPr>
          <a:lstStyle/>
          <a:p>
            <a:pPr marL="457200" indent="-457200">
              <a:buFontTx/>
              <a:buChar char="-"/>
            </a:pPr>
            <a:r>
              <a:rPr lang="es-MX" dirty="0" smtClean="0"/>
              <a:t>¿</a:t>
            </a:r>
            <a:r>
              <a:rPr lang="es-MX" dirty="0"/>
              <a:t>Qué es la Ciencia e Ingeniería de Datos</a:t>
            </a:r>
            <a:r>
              <a:rPr lang="es-MX" dirty="0" smtClean="0"/>
              <a:t>?</a:t>
            </a:r>
          </a:p>
          <a:p>
            <a:pPr marL="457200" indent="-457200">
              <a:buFontTx/>
              <a:buChar char="-"/>
            </a:pPr>
            <a:r>
              <a:rPr lang="es-MX" dirty="0" smtClean="0"/>
              <a:t>Roles en la ingeniería de datos.</a:t>
            </a:r>
          </a:p>
          <a:p>
            <a:pPr marL="457200" indent="-457200">
              <a:buFontTx/>
              <a:buChar char="-"/>
            </a:pPr>
            <a:r>
              <a:rPr lang="es-MX" dirty="0" smtClean="0"/>
              <a:t>Entorno para la ingeniería de datos</a:t>
            </a:r>
          </a:p>
          <a:p>
            <a:pPr marL="457200" indent="-457200">
              <a:buFontTx/>
              <a:buChar char="-"/>
            </a:pPr>
            <a:r>
              <a:rPr lang="es-MX" dirty="0" smtClean="0"/>
              <a:t>Tipo de datos y fuentes de datos</a:t>
            </a:r>
          </a:p>
          <a:p>
            <a:pPr marL="457200" indent="-457200">
              <a:buFontTx/>
              <a:buChar char="-"/>
            </a:pPr>
            <a:r>
              <a:rPr lang="es-MX" dirty="0" smtClean="0"/>
              <a:t>ETL (Extraer, Transformar, Cargar)</a:t>
            </a:r>
          </a:p>
          <a:p>
            <a:pPr marL="457200" indent="-457200">
              <a:buFontTx/>
              <a:buChar char="-"/>
            </a:pPr>
            <a:r>
              <a:rPr lang="es-MX" dirty="0"/>
              <a:t>Web S</a:t>
            </a:r>
            <a:r>
              <a:rPr lang="es-MX" dirty="0" smtClean="0"/>
              <a:t>craping</a:t>
            </a:r>
          </a:p>
          <a:p>
            <a:pPr marL="457200" indent="-457200">
              <a:buFontTx/>
              <a:buChar char="-"/>
            </a:pPr>
            <a:endParaRPr lang="es-MX" dirty="0" smtClean="0"/>
          </a:p>
          <a:p>
            <a:pPr marL="457200" indent="-457200">
              <a:buFontTx/>
              <a:buChar char="-"/>
            </a:pPr>
            <a:endParaRPr lang="es-CO" dirty="0"/>
          </a:p>
        </p:txBody>
      </p:sp>
    </p:spTree>
    <p:extLst>
      <p:ext uri="{BB962C8B-B14F-4D97-AF65-F5344CB8AC3E}">
        <p14:creationId xmlns:p14="http://schemas.microsoft.com/office/powerpoint/2010/main" val="2391134482"/>
      </p:ext>
    </p:extLst>
  </p:cSld>
  <p:clrMapOvr>
    <a:masterClrMapping/>
  </p:clrMapOvr>
  <p:transition spd="slow">
    <p:push dir="d"/>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800" dirty="0"/>
              <a:t>¿Qué es la Ciencia e Ingeniería de Datos?</a:t>
            </a:r>
            <a:endParaRPr lang="es-CO" sz="4800" dirty="0"/>
          </a:p>
        </p:txBody>
      </p:sp>
      <p:sp>
        <p:nvSpPr>
          <p:cNvPr id="3" name="Marcador de contenido 2"/>
          <p:cNvSpPr>
            <a:spLocks noGrp="1"/>
          </p:cNvSpPr>
          <p:nvPr>
            <p:ph idx="1"/>
          </p:nvPr>
        </p:nvSpPr>
        <p:spPr>
          <a:xfrm>
            <a:off x="676657" y="2011680"/>
            <a:ext cx="7012030" cy="3766185"/>
          </a:xfrm>
        </p:spPr>
        <p:txBody>
          <a:bodyPr>
            <a:normAutofit fontScale="85000" lnSpcReduction="20000"/>
          </a:bodyPr>
          <a:lstStyle/>
          <a:p>
            <a:pPr algn="just"/>
            <a:r>
              <a:rPr lang="es-MX" dirty="0"/>
              <a:t>La ciencia de datos es un campo </a:t>
            </a:r>
            <a:r>
              <a:rPr lang="es-MX" b="1" dirty="0" smtClean="0"/>
              <a:t>multidisciplinario</a:t>
            </a:r>
            <a:r>
              <a:rPr lang="es-MX" dirty="0" smtClean="0"/>
              <a:t> </a:t>
            </a:r>
            <a:r>
              <a:rPr lang="es-MX" dirty="0"/>
              <a:t>que utiliza </a:t>
            </a:r>
            <a:r>
              <a:rPr lang="es-MX" b="1" dirty="0"/>
              <a:t>métodos, procesos, algoritmos y sistemas científicos para extraer valor de los datos</a:t>
            </a:r>
            <a:r>
              <a:rPr lang="es-MX" dirty="0"/>
              <a:t>. </a:t>
            </a:r>
            <a:endParaRPr lang="es-MX" dirty="0" smtClean="0"/>
          </a:p>
          <a:p>
            <a:pPr algn="just"/>
            <a:endParaRPr lang="es-MX" dirty="0" smtClean="0"/>
          </a:p>
          <a:p>
            <a:pPr algn="just"/>
            <a:r>
              <a:rPr lang="es-MX" dirty="0" smtClean="0"/>
              <a:t>Los científicos de datos combinan una variedad de habilidades, entre ellas </a:t>
            </a:r>
            <a:r>
              <a:rPr lang="es-MX" b="1" dirty="0" smtClean="0"/>
              <a:t>matemáticas, ingeniería de software</a:t>
            </a:r>
            <a:r>
              <a:rPr lang="es-MX" dirty="0" smtClean="0"/>
              <a:t> </a:t>
            </a:r>
            <a:r>
              <a:rPr lang="es-MX" b="1" dirty="0" smtClean="0"/>
              <a:t>y conocimiento empresarial</a:t>
            </a:r>
            <a:r>
              <a:rPr lang="es-MX" dirty="0" smtClean="0"/>
              <a:t>, para </a:t>
            </a:r>
            <a:r>
              <a:rPr lang="es-MX" b="1" dirty="0" smtClean="0"/>
              <a:t>analizar datos</a:t>
            </a:r>
            <a:r>
              <a:rPr lang="es-MX" dirty="0" smtClean="0"/>
              <a:t> recopilados de múltiples fuentes (web, Hardware, clientes, sensores, redes </a:t>
            </a:r>
            <a:r>
              <a:rPr lang="es-MX" dirty="0"/>
              <a:t>s</a:t>
            </a:r>
            <a:r>
              <a:rPr lang="es-MX" dirty="0" smtClean="0"/>
              <a:t>ociales, cloud etc.)</a:t>
            </a:r>
          </a:p>
          <a:p>
            <a:pPr algn="just"/>
            <a:endParaRPr lang="es-MX" dirty="0"/>
          </a:p>
          <a:p>
            <a:pPr algn="just"/>
            <a:r>
              <a:rPr lang="es-MX" dirty="0" smtClean="0"/>
              <a:t>La </a:t>
            </a:r>
            <a:r>
              <a:rPr lang="es-MX" dirty="0"/>
              <a:t>ciencia de datos </a:t>
            </a:r>
            <a:r>
              <a:rPr lang="es-MX" b="1" dirty="0"/>
              <a:t>revela tendencias y genera información</a:t>
            </a:r>
            <a:r>
              <a:rPr lang="es-MX" dirty="0"/>
              <a:t> que las empresas pueden utilizar </a:t>
            </a:r>
            <a:r>
              <a:rPr lang="es-MX" b="1" dirty="0"/>
              <a:t>para </a:t>
            </a:r>
            <a:r>
              <a:rPr lang="es-MX" b="1" dirty="0" smtClean="0"/>
              <a:t>tomar mejores </a:t>
            </a:r>
            <a:r>
              <a:rPr lang="es-MX" b="1" dirty="0"/>
              <a:t>decisiones y crear productos y servicios más innovadores</a:t>
            </a:r>
            <a:r>
              <a:rPr lang="es-MX" dirty="0"/>
              <a:t>. Los datos son el cimiento de la innovación, pero su valor proviene de la información que los científicos pueden extraer y luego utilizar a partir de los mismos.</a:t>
            </a:r>
          </a:p>
        </p:txBody>
      </p:sp>
      <p:pic>
        <p:nvPicPr>
          <p:cNvPr id="2056" name="Picture 8" descr="Los profesionales de los equipos de Ciencia de datos | datos.gob.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476" y="1913473"/>
            <a:ext cx="3600450" cy="371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93989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56"/>
                                        </p:tgtEl>
                                        <p:attrNameLst>
                                          <p:attrName>style.visibility</p:attrName>
                                        </p:attrNameLst>
                                      </p:cBhvr>
                                      <p:to>
                                        <p:strVal val="visible"/>
                                      </p:to>
                                    </p:set>
                                    <p:anim calcmode="lin" valueType="num">
                                      <p:cBhvr additive="base">
                                        <p:cTn id="27" dur="500" fill="hold"/>
                                        <p:tgtEl>
                                          <p:spTgt spid="2056"/>
                                        </p:tgtEl>
                                        <p:attrNameLst>
                                          <p:attrName>ppt_x</p:attrName>
                                        </p:attrNameLst>
                                      </p:cBhvr>
                                      <p:tavLst>
                                        <p:tav tm="0">
                                          <p:val>
                                            <p:strVal val="#ppt_x"/>
                                          </p:val>
                                        </p:tav>
                                        <p:tav tm="100000">
                                          <p:val>
                                            <p:strVal val="#ppt_x"/>
                                          </p:val>
                                        </p:tav>
                                      </p:tavLst>
                                    </p:anim>
                                    <p:anim calcmode="lin" valueType="num">
                                      <p:cBhvr additive="base">
                                        <p:cTn id="28"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800" dirty="0" smtClean="0"/>
              <a:t>¿Por qué es multidisciplinaria?</a:t>
            </a:r>
            <a:endParaRPr lang="es-CO" sz="4800" dirty="0"/>
          </a:p>
        </p:txBody>
      </p:sp>
      <p:pic>
        <p:nvPicPr>
          <p:cNvPr id="5" name="Imagen 4"/>
          <p:cNvPicPr>
            <a:picLocks noChangeAspect="1"/>
          </p:cNvPicPr>
          <p:nvPr/>
        </p:nvPicPr>
        <p:blipFill rotWithShape="1">
          <a:blip r:embed="rId2"/>
          <a:srcRect t="1305"/>
          <a:stretch/>
        </p:blipFill>
        <p:spPr>
          <a:xfrm>
            <a:off x="656843" y="2157731"/>
            <a:ext cx="3387402" cy="3352234"/>
          </a:xfrm>
          <a:prstGeom prst="rect">
            <a:avLst/>
          </a:prstGeom>
        </p:spPr>
      </p:pic>
      <p:pic>
        <p:nvPicPr>
          <p:cNvPr id="6" name="Imagen 5"/>
          <p:cNvPicPr>
            <a:picLocks noChangeAspect="1"/>
          </p:cNvPicPr>
          <p:nvPr/>
        </p:nvPicPr>
        <p:blipFill>
          <a:blip r:embed="rId3"/>
          <a:stretch>
            <a:fillRect/>
          </a:stretch>
        </p:blipFill>
        <p:spPr>
          <a:xfrm>
            <a:off x="8110608" y="2528792"/>
            <a:ext cx="3710331" cy="2857500"/>
          </a:xfrm>
          <a:prstGeom prst="rect">
            <a:avLst/>
          </a:prstGeom>
        </p:spPr>
      </p:pic>
      <p:pic>
        <p:nvPicPr>
          <p:cNvPr id="7" name="Imagen 6"/>
          <p:cNvPicPr>
            <a:picLocks noChangeAspect="1"/>
          </p:cNvPicPr>
          <p:nvPr/>
        </p:nvPicPr>
        <p:blipFill>
          <a:blip r:embed="rId4"/>
          <a:stretch>
            <a:fillRect/>
          </a:stretch>
        </p:blipFill>
        <p:spPr>
          <a:xfrm>
            <a:off x="3741543" y="2460579"/>
            <a:ext cx="3870920" cy="2710699"/>
          </a:xfrm>
          <a:prstGeom prst="rect">
            <a:avLst/>
          </a:prstGeom>
        </p:spPr>
      </p:pic>
    </p:spTree>
    <p:extLst>
      <p:ext uri="{BB962C8B-B14F-4D97-AF65-F5344CB8AC3E}">
        <p14:creationId xmlns:p14="http://schemas.microsoft.com/office/powerpoint/2010/main" val="406421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smtClean="0"/>
              <a:t>Roles</a:t>
            </a:r>
            <a:r>
              <a:rPr lang="es-CO" sz="2000" dirty="0" smtClean="0"/>
              <a:t/>
            </a:r>
            <a:br>
              <a:rPr lang="es-CO" sz="2000" dirty="0" smtClean="0"/>
            </a:br>
            <a:r>
              <a:rPr lang="es-CO" sz="2000" dirty="0">
                <a:hlinkClick r:id="rId2"/>
              </a:rPr>
              <a:t>https://medium.com/@meightpc_14421/data-scientist-vs-data-analysis-vs-ml-engineer-which-job-is-most-suited-for-you-def7b12b3256</a:t>
            </a:r>
            <a:r>
              <a:rPr lang="es-CO" sz="2200" dirty="0"/>
              <a:t/>
            </a:r>
            <a:br>
              <a:rPr lang="es-CO" sz="2200" dirty="0"/>
            </a:br>
            <a:endParaRPr lang="es-CO" dirty="0"/>
          </a:p>
        </p:txBody>
      </p:sp>
      <p:sp>
        <p:nvSpPr>
          <p:cNvPr id="3" name="Marcador de contenido 2"/>
          <p:cNvSpPr>
            <a:spLocks noGrp="1"/>
          </p:cNvSpPr>
          <p:nvPr>
            <p:ph idx="1"/>
          </p:nvPr>
        </p:nvSpPr>
        <p:spPr>
          <a:xfrm>
            <a:off x="651333" y="2540121"/>
            <a:ext cx="3704768" cy="3766185"/>
          </a:xfrm>
        </p:spPr>
        <p:txBody>
          <a:bodyPr>
            <a:normAutofit/>
          </a:bodyPr>
          <a:lstStyle/>
          <a:p>
            <a:r>
              <a:rPr lang="es-MX" sz="1800" b="1" dirty="0"/>
              <a:t>Data </a:t>
            </a:r>
            <a:r>
              <a:rPr lang="es-MX" sz="1800" b="1" dirty="0" smtClean="0"/>
              <a:t>engineer</a:t>
            </a:r>
          </a:p>
          <a:p>
            <a:r>
              <a:rPr lang="es-MX" sz="1800" b="1" dirty="0" smtClean="0"/>
              <a:t>- </a:t>
            </a:r>
            <a:r>
              <a:rPr lang="es-MX" sz="1800" dirty="0" smtClean="0"/>
              <a:t>Se </a:t>
            </a:r>
            <a:r>
              <a:rPr lang="es-MX" sz="1800" dirty="0"/>
              <a:t>encarga de obtener los </a:t>
            </a:r>
            <a:r>
              <a:rPr lang="es-MX" sz="1800" dirty="0" smtClean="0"/>
              <a:t>datos.</a:t>
            </a:r>
          </a:p>
          <a:p>
            <a:r>
              <a:rPr lang="es-MX" sz="1800" dirty="0" smtClean="0"/>
              <a:t>- Limpiarlos </a:t>
            </a:r>
            <a:r>
              <a:rPr lang="es-MX" sz="1800" dirty="0"/>
              <a:t>y estructurarlos para posterior </a:t>
            </a:r>
            <a:r>
              <a:rPr lang="es-MX" sz="1800" dirty="0" smtClean="0"/>
              <a:t>análisis.</a:t>
            </a:r>
          </a:p>
          <a:p>
            <a:r>
              <a:rPr lang="es-MX" sz="1800" dirty="0" smtClean="0"/>
              <a:t>- Crear </a:t>
            </a:r>
            <a:r>
              <a:rPr lang="es-MX" sz="1800" dirty="0"/>
              <a:t>pipelines de análisis </a:t>
            </a:r>
            <a:r>
              <a:rPr lang="es-MX" sz="1800" dirty="0" smtClean="0"/>
              <a:t>automatizado</a:t>
            </a:r>
          </a:p>
          <a:p>
            <a:r>
              <a:rPr lang="es-MX" sz="1800" dirty="0" smtClean="0"/>
              <a:t>- Utilización </a:t>
            </a:r>
            <a:r>
              <a:rPr lang="es-MX" sz="1800" dirty="0"/>
              <a:t>de herramientas en la </a:t>
            </a:r>
            <a:r>
              <a:rPr lang="es-MX" sz="1800" dirty="0" smtClean="0"/>
              <a:t>nube</a:t>
            </a:r>
          </a:p>
          <a:p>
            <a:r>
              <a:rPr lang="es-MX" sz="1800" dirty="0" smtClean="0"/>
              <a:t>- Análisis </a:t>
            </a:r>
            <a:r>
              <a:rPr lang="es-MX" sz="1800" dirty="0"/>
              <a:t>descriptivo de los </a:t>
            </a:r>
            <a:r>
              <a:rPr lang="es-MX" sz="1800" dirty="0" smtClean="0"/>
              <a:t>datos (Analizar, completar, enriquecer, estructurar los datos)</a:t>
            </a:r>
            <a:endParaRPr lang="es-MX" sz="1800" dirty="0"/>
          </a:p>
          <a:p>
            <a:endParaRPr lang="es-MX" dirty="0"/>
          </a:p>
        </p:txBody>
      </p:sp>
      <p:sp>
        <p:nvSpPr>
          <p:cNvPr id="4" name="Rectángulo 3"/>
          <p:cNvSpPr/>
          <p:nvPr/>
        </p:nvSpPr>
        <p:spPr>
          <a:xfrm>
            <a:off x="5360290" y="2540121"/>
            <a:ext cx="5751862" cy="1477328"/>
          </a:xfrm>
          <a:prstGeom prst="rect">
            <a:avLst/>
          </a:prstGeom>
        </p:spPr>
        <p:txBody>
          <a:bodyPr wrap="square">
            <a:spAutoFit/>
          </a:bodyPr>
          <a:lstStyle/>
          <a:p>
            <a:pPr algn="just"/>
            <a:r>
              <a:rPr lang="es-MX" b="1" dirty="0" smtClean="0"/>
              <a:t>Data scientist</a:t>
            </a:r>
          </a:p>
          <a:p>
            <a:pPr algn="just"/>
            <a:endParaRPr lang="es-MX" b="1" dirty="0"/>
          </a:p>
          <a:p>
            <a:pPr marL="285750" indent="-285750" algn="just">
              <a:buFontTx/>
              <a:buChar char="-"/>
            </a:pPr>
            <a:r>
              <a:rPr lang="es-MX" dirty="0" smtClean="0"/>
              <a:t>Análisis </a:t>
            </a:r>
            <a:r>
              <a:rPr lang="es-MX" dirty="0"/>
              <a:t>matemático de los </a:t>
            </a:r>
            <a:r>
              <a:rPr lang="es-MX" dirty="0" smtClean="0"/>
              <a:t>datos</a:t>
            </a:r>
          </a:p>
          <a:p>
            <a:pPr marL="285750" indent="-285750" algn="just">
              <a:buFontTx/>
              <a:buChar char="-"/>
            </a:pPr>
            <a:r>
              <a:rPr lang="es-MX" dirty="0" smtClean="0"/>
              <a:t>Identificación </a:t>
            </a:r>
            <a:r>
              <a:rPr lang="es-MX" dirty="0"/>
              <a:t>de variables relevantes para el </a:t>
            </a:r>
            <a:r>
              <a:rPr lang="es-MX" dirty="0" smtClean="0"/>
              <a:t>negocio</a:t>
            </a:r>
          </a:p>
          <a:p>
            <a:pPr marL="285750" indent="-285750" algn="just">
              <a:buFontTx/>
              <a:buChar char="-"/>
            </a:pPr>
            <a:r>
              <a:rPr lang="es-MX" dirty="0" smtClean="0"/>
              <a:t>Generación </a:t>
            </a:r>
            <a:r>
              <a:rPr lang="es-MX" dirty="0"/>
              <a:t>de modelos predictivos y </a:t>
            </a:r>
            <a:r>
              <a:rPr lang="es-MX" dirty="0" smtClean="0"/>
              <a:t>prescriptivos</a:t>
            </a:r>
            <a:endParaRPr lang="es-MX" dirty="0"/>
          </a:p>
        </p:txBody>
      </p:sp>
      <p:sp>
        <p:nvSpPr>
          <p:cNvPr id="5" name="Rectángulo 4"/>
          <p:cNvSpPr/>
          <p:nvPr/>
        </p:nvSpPr>
        <p:spPr>
          <a:xfrm>
            <a:off x="5305372" y="4791143"/>
            <a:ext cx="5379098" cy="1200329"/>
          </a:xfrm>
          <a:prstGeom prst="rect">
            <a:avLst/>
          </a:prstGeom>
        </p:spPr>
        <p:txBody>
          <a:bodyPr wrap="square">
            <a:spAutoFit/>
          </a:bodyPr>
          <a:lstStyle/>
          <a:p>
            <a:pPr algn="just"/>
            <a:r>
              <a:rPr lang="es-MX" b="1" dirty="0" smtClean="0"/>
              <a:t>Machine </a:t>
            </a:r>
            <a:r>
              <a:rPr lang="es-MX" b="1" dirty="0"/>
              <a:t>Learning engineer</a:t>
            </a:r>
          </a:p>
          <a:p>
            <a:pPr marL="285750" indent="-285750" algn="just">
              <a:buFontTx/>
              <a:buChar char="-"/>
            </a:pPr>
            <a:r>
              <a:rPr lang="es-MX" dirty="0" smtClean="0"/>
              <a:t>Creación </a:t>
            </a:r>
            <a:r>
              <a:rPr lang="es-MX" dirty="0"/>
              <a:t>de sistemas predictivos y prescriptivos de gran </a:t>
            </a:r>
            <a:r>
              <a:rPr lang="es-MX" dirty="0" smtClean="0"/>
              <a:t>escala</a:t>
            </a:r>
          </a:p>
          <a:p>
            <a:pPr marL="285750" indent="-285750" algn="just">
              <a:buFontTx/>
              <a:buChar char="-"/>
            </a:pPr>
            <a:r>
              <a:rPr lang="es-MX" dirty="0" smtClean="0"/>
              <a:t>Mantenimiento </a:t>
            </a:r>
            <a:r>
              <a:rPr lang="es-MX" dirty="0"/>
              <a:t>y ajuste del modelo</a:t>
            </a:r>
            <a:endParaRPr lang="es-CO" dirty="0"/>
          </a:p>
        </p:txBody>
      </p:sp>
      <p:pic>
        <p:nvPicPr>
          <p:cNvPr id="5122" name="Picture 2" descr="https://1.bp.blogspot.com/-6EwyTFkFkMc/Xim76NhszlI/AAAAAAAAAVs/K2msOCuDC2YqeRF3nvySR_vkRyrB7winwCLcBGAsYHQ/s1600/_IMG_000000_000000.jpg"/>
          <p:cNvPicPr>
            <a:picLocks noChangeAspect="1" noChangeArrowheads="1"/>
          </p:cNvPicPr>
          <p:nvPr/>
        </p:nvPicPr>
        <p:blipFill rotWithShape="1">
          <a:blip r:embed="rId3">
            <a:extLst>
              <a:ext uri="{28A0092B-C50C-407E-A947-70E740481C1C}">
                <a14:useLocalDpi xmlns:a14="http://schemas.microsoft.com/office/drawing/2010/main" val="0"/>
              </a:ext>
            </a:extLst>
          </a:blip>
          <a:srcRect l="72812" t="62895" r="520" b="8567"/>
          <a:stretch/>
        </p:blipFill>
        <p:spPr bwMode="auto">
          <a:xfrm>
            <a:off x="6784032" y="2051762"/>
            <a:ext cx="901700" cy="8594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1.bp.blogspot.com/-6EwyTFkFkMc/Xim76NhszlI/AAAAAAAAAVs/K2msOCuDC2YqeRF3nvySR_vkRyrB7winwCLcBGAsYHQ/s1600/_IMG_000000_000000.jpg"/>
          <p:cNvPicPr>
            <a:picLocks noChangeAspect="1" noChangeArrowheads="1"/>
          </p:cNvPicPr>
          <p:nvPr/>
        </p:nvPicPr>
        <p:blipFill rotWithShape="1">
          <a:blip r:embed="rId3">
            <a:extLst>
              <a:ext uri="{28A0092B-C50C-407E-A947-70E740481C1C}">
                <a14:useLocalDpi xmlns:a14="http://schemas.microsoft.com/office/drawing/2010/main" val="0"/>
              </a:ext>
            </a:extLst>
          </a:blip>
          <a:srcRect l="36003" t="60786" r="37329" b="10676"/>
          <a:stretch/>
        </p:blipFill>
        <p:spPr bwMode="auto">
          <a:xfrm>
            <a:off x="2368078" y="1919210"/>
            <a:ext cx="901700" cy="8594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CHINE LEARNING ENGINEER"/>
          <p:cNvPicPr>
            <a:picLocks noChangeAspect="1" noChangeArrowheads="1"/>
          </p:cNvPicPr>
          <p:nvPr/>
        </p:nvPicPr>
        <p:blipFill rotWithShape="1">
          <a:blip r:embed="rId4">
            <a:extLst>
              <a:ext uri="{28A0092B-C50C-407E-A947-70E740481C1C}">
                <a14:useLocalDpi xmlns:a14="http://schemas.microsoft.com/office/drawing/2010/main" val="0"/>
              </a:ext>
            </a:extLst>
          </a:blip>
          <a:srcRect l="10617" t="24444" r="20812" b="29207"/>
          <a:stretch/>
        </p:blipFill>
        <p:spPr bwMode="auto">
          <a:xfrm>
            <a:off x="7994921" y="4505808"/>
            <a:ext cx="844279" cy="570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7095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1000"/>
                                        <p:tgtEl>
                                          <p:spTgt spid="3">
                                            <p:txEl>
                                              <p:pRg st="0" end="0"/>
                                            </p:txEl>
                                          </p:spTgt>
                                        </p:tgtEl>
                                      </p:cBhvr>
                                    </p:animEffect>
                                    <p:anim calcmode="lin" valueType="num">
                                      <p:cBhvr>
                                        <p:cTn id="1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000"/>
                                        <p:tgtEl>
                                          <p:spTgt spid="3">
                                            <p:txEl>
                                              <p:pRg st="1" end="1"/>
                                            </p:txEl>
                                          </p:spTgt>
                                        </p:tgtEl>
                                      </p:cBhvr>
                                    </p:animEffect>
                                    <p:anim calcmode="lin" valueType="num">
                                      <p:cBhvr>
                                        <p:cTn id="2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1000"/>
                                        <p:tgtEl>
                                          <p:spTgt spid="3">
                                            <p:txEl>
                                              <p:pRg st="2" end="2"/>
                                            </p:txEl>
                                          </p:spTgt>
                                        </p:tgtEl>
                                      </p:cBhvr>
                                    </p:animEffect>
                                    <p:anim calcmode="lin" valueType="num">
                                      <p:cBhvr>
                                        <p:cTn id="3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1000"/>
                                        <p:tgtEl>
                                          <p:spTgt spid="3">
                                            <p:txEl>
                                              <p:pRg st="3" end="3"/>
                                            </p:txEl>
                                          </p:spTgt>
                                        </p:tgtEl>
                                      </p:cBhvr>
                                    </p:animEffect>
                                    <p:anim calcmode="lin" valueType="num">
                                      <p:cBhvr>
                                        <p:cTn id="3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1000"/>
                                        <p:tgtEl>
                                          <p:spTgt spid="3">
                                            <p:txEl>
                                              <p:pRg st="4" end="4"/>
                                            </p:txEl>
                                          </p:spTgt>
                                        </p:tgtEl>
                                      </p:cBhvr>
                                    </p:animEffect>
                                    <p:anim calcmode="lin" valueType="num">
                                      <p:cBhvr>
                                        <p:cTn id="4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Effect transition="in" filter="fade">
                                      <p:cBhvr>
                                        <p:cTn id="51" dur="1000"/>
                                        <p:tgtEl>
                                          <p:spTgt spid="3">
                                            <p:txEl>
                                              <p:pRg st="5" end="5"/>
                                            </p:txEl>
                                          </p:spTgt>
                                        </p:tgtEl>
                                      </p:cBhvr>
                                    </p:animEffect>
                                    <p:anim calcmode="lin" valueType="num">
                                      <p:cBhvr>
                                        <p:cTn id="5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1000"/>
                                        <p:tgtEl>
                                          <p:spTgt spid="4"/>
                                        </p:tgtEl>
                                      </p:cBhvr>
                                    </p:animEffect>
                                    <p:anim calcmode="lin" valueType="num">
                                      <p:cBhvr>
                                        <p:cTn id="59" dur="1000" fill="hold"/>
                                        <p:tgtEl>
                                          <p:spTgt spid="4"/>
                                        </p:tgtEl>
                                        <p:attrNameLst>
                                          <p:attrName>ppt_x</p:attrName>
                                        </p:attrNameLst>
                                      </p:cBhvr>
                                      <p:tavLst>
                                        <p:tav tm="0">
                                          <p:val>
                                            <p:strVal val="#ppt_x"/>
                                          </p:val>
                                        </p:tav>
                                        <p:tav tm="100000">
                                          <p:val>
                                            <p:strVal val="#ppt_x"/>
                                          </p:val>
                                        </p:tav>
                                      </p:tavLst>
                                    </p:anim>
                                    <p:anim calcmode="lin" valueType="num">
                                      <p:cBhvr>
                                        <p:cTn id="60" dur="1000" fill="hold"/>
                                        <p:tgtEl>
                                          <p:spTgt spid="4"/>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5122"/>
                                        </p:tgtEl>
                                        <p:attrNameLst>
                                          <p:attrName>style.visibility</p:attrName>
                                        </p:attrNameLst>
                                      </p:cBhvr>
                                      <p:to>
                                        <p:strVal val="visible"/>
                                      </p:to>
                                    </p:set>
                                    <p:animEffect transition="in" filter="fade">
                                      <p:cBhvr>
                                        <p:cTn id="63" dur="1000"/>
                                        <p:tgtEl>
                                          <p:spTgt spid="5122"/>
                                        </p:tgtEl>
                                      </p:cBhvr>
                                    </p:animEffect>
                                    <p:anim calcmode="lin" valueType="num">
                                      <p:cBhvr>
                                        <p:cTn id="64" dur="1000" fill="hold"/>
                                        <p:tgtEl>
                                          <p:spTgt spid="5122"/>
                                        </p:tgtEl>
                                        <p:attrNameLst>
                                          <p:attrName>ppt_x</p:attrName>
                                        </p:attrNameLst>
                                      </p:cBhvr>
                                      <p:tavLst>
                                        <p:tav tm="0">
                                          <p:val>
                                            <p:strVal val="#ppt_x"/>
                                          </p:val>
                                        </p:tav>
                                        <p:tav tm="100000">
                                          <p:val>
                                            <p:strVal val="#ppt_x"/>
                                          </p:val>
                                        </p:tav>
                                      </p:tavLst>
                                    </p:anim>
                                    <p:anim calcmode="lin" valueType="num">
                                      <p:cBhvr>
                                        <p:cTn id="65"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1000"/>
                                        <p:tgtEl>
                                          <p:spTgt spid="9"/>
                                        </p:tgtEl>
                                      </p:cBhvr>
                                    </p:animEffect>
                                    <p:anim calcmode="lin" valueType="num">
                                      <p:cBhvr>
                                        <p:cTn id="71" dur="1000" fill="hold"/>
                                        <p:tgtEl>
                                          <p:spTgt spid="9"/>
                                        </p:tgtEl>
                                        <p:attrNameLst>
                                          <p:attrName>ppt_x</p:attrName>
                                        </p:attrNameLst>
                                      </p:cBhvr>
                                      <p:tavLst>
                                        <p:tav tm="0">
                                          <p:val>
                                            <p:strVal val="#ppt_x"/>
                                          </p:val>
                                        </p:tav>
                                        <p:tav tm="100000">
                                          <p:val>
                                            <p:strVal val="#ppt_x"/>
                                          </p:val>
                                        </p:tav>
                                      </p:tavLst>
                                    </p:anim>
                                    <p:anim calcmode="lin" valueType="num">
                                      <p:cBhvr>
                                        <p:cTn id="72" dur="1000" fill="hold"/>
                                        <p:tgtEl>
                                          <p:spTgt spid="9"/>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1000"/>
                                        <p:tgtEl>
                                          <p:spTgt spid="5"/>
                                        </p:tgtEl>
                                      </p:cBhvr>
                                    </p:animEffect>
                                    <p:anim calcmode="lin" valueType="num">
                                      <p:cBhvr>
                                        <p:cTn id="76" dur="1000" fill="hold"/>
                                        <p:tgtEl>
                                          <p:spTgt spid="5"/>
                                        </p:tgtEl>
                                        <p:attrNameLst>
                                          <p:attrName>ppt_x</p:attrName>
                                        </p:attrNameLst>
                                      </p:cBhvr>
                                      <p:tavLst>
                                        <p:tav tm="0">
                                          <p:val>
                                            <p:strVal val="#ppt_x"/>
                                          </p:val>
                                        </p:tav>
                                        <p:tav tm="100000">
                                          <p:val>
                                            <p:strVal val="#ppt_x"/>
                                          </p:val>
                                        </p:tav>
                                      </p:tavLst>
                                    </p:anim>
                                    <p:anim calcmode="lin" valueType="num">
                                      <p:cBhvr>
                                        <p:cTn id="7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Data Science y Big Data Los roles del </a:t>
            </a:r>
            <a:r>
              <a:rPr lang="es-MX" dirty="0" smtClean="0"/>
              <a:t>futuro</a:t>
            </a:r>
            <a:r>
              <a:rPr lang="es-MX" dirty="0"/>
              <a:t/>
            </a:r>
            <a:br>
              <a:rPr lang="es-MX" dirty="0"/>
            </a:br>
            <a:r>
              <a:rPr lang="es-CO" sz="2000" dirty="0">
                <a:hlinkClick r:id="rId2"/>
              </a:rPr>
              <a:t>http://marmunozcoach.com/wp-content/uploads/2019/02/5.-Rodrigo-Abt-Data-Science-y-Big-Data-roles-del-futuro.pdf</a:t>
            </a:r>
            <a:endParaRPr lang="es-CO" sz="2000" dirty="0"/>
          </a:p>
        </p:txBody>
      </p:sp>
      <p:pic>
        <p:nvPicPr>
          <p:cNvPr id="4" name="Marcador de contenido 3"/>
          <p:cNvPicPr>
            <a:picLocks noGrp="1" noChangeAspect="1"/>
          </p:cNvPicPr>
          <p:nvPr>
            <p:ph idx="1"/>
          </p:nvPr>
        </p:nvPicPr>
        <p:blipFill>
          <a:blip r:embed="rId3"/>
          <a:stretch>
            <a:fillRect/>
          </a:stretch>
        </p:blipFill>
        <p:spPr>
          <a:xfrm>
            <a:off x="401438" y="2645467"/>
            <a:ext cx="6148969" cy="3639185"/>
          </a:xfrm>
          <a:prstGeom prst="rect">
            <a:avLst/>
          </a:prstGeom>
        </p:spPr>
      </p:pic>
      <p:pic>
        <p:nvPicPr>
          <p:cNvPr id="3074" name="Picture 2" descr="MACHINE LEARNING ENGINE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8837" y="2330646"/>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6 Essential Skills Every Big Data Architect Needs - SmartData ..."/>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837" y="5458278"/>
            <a:ext cx="936000" cy="936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rotWithShape="1">
          <a:blip r:embed="rId6"/>
          <a:srcRect t="54769"/>
          <a:stretch/>
        </p:blipFill>
        <p:spPr>
          <a:xfrm>
            <a:off x="6887287" y="4522572"/>
            <a:ext cx="1943100" cy="775489"/>
          </a:xfrm>
          <a:prstGeom prst="rect">
            <a:avLst/>
          </a:prstGeom>
        </p:spPr>
      </p:pic>
      <p:sp>
        <p:nvSpPr>
          <p:cNvPr id="7" name="Rectángulo 6"/>
          <p:cNvSpPr/>
          <p:nvPr/>
        </p:nvSpPr>
        <p:spPr>
          <a:xfrm>
            <a:off x="8980760" y="2584646"/>
            <a:ext cx="2666999" cy="1477328"/>
          </a:xfrm>
          <a:prstGeom prst="rect">
            <a:avLst/>
          </a:prstGeom>
        </p:spPr>
        <p:txBody>
          <a:bodyPr wrap="square">
            <a:spAutoFit/>
          </a:bodyPr>
          <a:lstStyle/>
          <a:p>
            <a:r>
              <a:rPr lang="es-MX" sz="1000" b="1" dirty="0">
                <a:solidFill>
                  <a:schemeClr val="accent4">
                    <a:lumMod val="50000"/>
                  </a:schemeClr>
                </a:solidFill>
              </a:rPr>
              <a:t>Habilidades clave</a:t>
            </a:r>
            <a:r>
              <a:rPr lang="es-MX" sz="1000" b="1" dirty="0" smtClean="0">
                <a:solidFill>
                  <a:schemeClr val="accent4">
                    <a:lumMod val="50000"/>
                  </a:schemeClr>
                </a:solidFill>
              </a:rPr>
              <a:t>:</a:t>
            </a:r>
            <a:endParaRPr lang="es-CO" sz="1000" dirty="0" smtClean="0">
              <a:solidFill>
                <a:schemeClr val="accent4">
                  <a:lumMod val="50000"/>
                </a:schemeClr>
              </a:solidFill>
            </a:endParaRPr>
          </a:p>
          <a:p>
            <a:r>
              <a:rPr lang="es-CO" sz="1000" dirty="0" smtClean="0">
                <a:solidFill>
                  <a:schemeClr val="accent4">
                    <a:lumMod val="50000"/>
                  </a:schemeClr>
                </a:solidFill>
              </a:rPr>
              <a:t>Conocimientos </a:t>
            </a:r>
            <a:r>
              <a:rPr lang="es-CO" sz="1000" dirty="0">
                <a:solidFill>
                  <a:schemeClr val="accent4">
                    <a:lumMod val="50000"/>
                  </a:schemeClr>
                </a:solidFill>
              </a:rPr>
              <a:t>informática y </a:t>
            </a:r>
            <a:r>
              <a:rPr lang="es-CO" sz="1000" dirty="0" smtClean="0">
                <a:solidFill>
                  <a:schemeClr val="accent4">
                    <a:lumMod val="50000"/>
                  </a:schemeClr>
                </a:solidFill>
              </a:rPr>
              <a:t>programación, probabilidad </a:t>
            </a:r>
            <a:r>
              <a:rPr lang="es-CO" sz="1000" dirty="0">
                <a:solidFill>
                  <a:schemeClr val="accent4">
                    <a:lumMod val="50000"/>
                  </a:schemeClr>
                </a:solidFill>
              </a:rPr>
              <a:t>y </a:t>
            </a:r>
            <a:r>
              <a:rPr lang="es-CO" sz="1000" dirty="0" smtClean="0">
                <a:solidFill>
                  <a:schemeClr val="accent4">
                    <a:lumMod val="50000"/>
                  </a:schemeClr>
                </a:solidFill>
              </a:rPr>
              <a:t>estadística,</a:t>
            </a:r>
            <a:endParaRPr lang="es-CO" sz="1000" dirty="0">
              <a:solidFill>
                <a:schemeClr val="accent4">
                  <a:lumMod val="50000"/>
                </a:schemeClr>
              </a:solidFill>
            </a:endParaRPr>
          </a:p>
          <a:p>
            <a:r>
              <a:rPr lang="es-CO" sz="1000" dirty="0">
                <a:solidFill>
                  <a:schemeClr val="accent4">
                    <a:lumMod val="50000"/>
                  </a:schemeClr>
                </a:solidFill>
              </a:rPr>
              <a:t>modelado y evaluación de </a:t>
            </a:r>
            <a:r>
              <a:rPr lang="es-CO" sz="1000" dirty="0" smtClean="0">
                <a:solidFill>
                  <a:schemeClr val="accent4">
                    <a:lumMod val="50000"/>
                  </a:schemeClr>
                </a:solidFill>
              </a:rPr>
              <a:t>datos, ingeniería </a:t>
            </a:r>
            <a:r>
              <a:rPr lang="es-CO" sz="1000" dirty="0">
                <a:solidFill>
                  <a:schemeClr val="accent4">
                    <a:lumMod val="50000"/>
                  </a:schemeClr>
                </a:solidFill>
              </a:rPr>
              <a:t>de </a:t>
            </a:r>
            <a:r>
              <a:rPr lang="es-CO" sz="1000" dirty="0" smtClean="0">
                <a:solidFill>
                  <a:schemeClr val="accent4">
                    <a:lumMod val="50000"/>
                  </a:schemeClr>
                </a:solidFill>
              </a:rPr>
              <a:t>software, algoritmos </a:t>
            </a:r>
            <a:r>
              <a:rPr lang="es-CO" sz="1000" dirty="0">
                <a:solidFill>
                  <a:schemeClr val="accent4">
                    <a:lumMod val="50000"/>
                  </a:schemeClr>
                </a:solidFill>
              </a:rPr>
              <a:t>y bibliotecas </a:t>
            </a:r>
            <a:r>
              <a:rPr lang="es-CO" sz="1000" dirty="0" smtClean="0">
                <a:solidFill>
                  <a:schemeClr val="accent4">
                    <a:lumMod val="50000"/>
                  </a:schemeClr>
                </a:solidFill>
              </a:rPr>
              <a:t>ML</a:t>
            </a:r>
          </a:p>
          <a:p>
            <a:endParaRPr lang="es-MX" sz="1000" dirty="0">
              <a:solidFill>
                <a:schemeClr val="accent4">
                  <a:lumMod val="50000"/>
                </a:schemeClr>
              </a:solidFill>
            </a:endParaRPr>
          </a:p>
          <a:p>
            <a:r>
              <a:rPr lang="en-US" sz="1000" b="1" dirty="0">
                <a:solidFill>
                  <a:schemeClr val="accent4">
                    <a:lumMod val="50000"/>
                  </a:schemeClr>
                </a:solidFill>
                <a:latin typeface="Nunito"/>
              </a:rPr>
              <a:t>Programas (ej</a:t>
            </a:r>
            <a:r>
              <a:rPr lang="en-US" sz="1000" b="1" dirty="0" smtClean="0">
                <a:solidFill>
                  <a:schemeClr val="accent4">
                    <a:lumMod val="50000"/>
                  </a:schemeClr>
                </a:solidFill>
                <a:latin typeface="Nunito"/>
              </a:rPr>
              <a:t>.):</a:t>
            </a:r>
          </a:p>
          <a:p>
            <a:r>
              <a:rPr lang="en-US" sz="1000" dirty="0" smtClean="0">
                <a:solidFill>
                  <a:schemeClr val="accent4">
                    <a:lumMod val="50000"/>
                  </a:schemeClr>
                </a:solidFill>
                <a:latin typeface="Nunito"/>
              </a:rPr>
              <a:t>TensorFlowScikit-learn</a:t>
            </a:r>
            <a:r>
              <a:rPr lang="en-US" sz="1000" dirty="0">
                <a:solidFill>
                  <a:schemeClr val="accent4">
                    <a:lumMod val="50000"/>
                  </a:schemeClr>
                </a:solidFill>
                <a:latin typeface="Nunito"/>
              </a:rPr>
              <a:t>, Theano, Spark MLlib, H2O, </a:t>
            </a:r>
          </a:p>
        </p:txBody>
      </p:sp>
      <p:sp>
        <p:nvSpPr>
          <p:cNvPr id="8" name="Rectángulo 7"/>
          <p:cNvSpPr/>
          <p:nvPr/>
        </p:nvSpPr>
        <p:spPr>
          <a:xfrm>
            <a:off x="9023267" y="4610621"/>
            <a:ext cx="2552702" cy="1554272"/>
          </a:xfrm>
          <a:prstGeom prst="rect">
            <a:avLst/>
          </a:prstGeom>
        </p:spPr>
        <p:txBody>
          <a:bodyPr wrap="square">
            <a:spAutoFit/>
          </a:bodyPr>
          <a:lstStyle/>
          <a:p>
            <a:r>
              <a:rPr lang="es-MX" sz="1100" b="1" dirty="0" smtClean="0">
                <a:solidFill>
                  <a:schemeClr val="accent4">
                    <a:lumMod val="50000"/>
                  </a:schemeClr>
                </a:solidFill>
              </a:rPr>
              <a:t>Habilidades clave:</a:t>
            </a:r>
            <a:endParaRPr lang="es-CO" sz="1100" b="1" dirty="0" smtClean="0">
              <a:solidFill>
                <a:schemeClr val="accent4">
                  <a:lumMod val="50000"/>
                </a:schemeClr>
              </a:solidFill>
            </a:endParaRPr>
          </a:p>
          <a:p>
            <a:r>
              <a:rPr lang="es-CO" sz="1100" dirty="0" smtClean="0">
                <a:solidFill>
                  <a:schemeClr val="accent4">
                    <a:lumMod val="50000"/>
                  </a:schemeClr>
                </a:solidFill>
              </a:rPr>
              <a:t>Habilidades analíticas, visualización </a:t>
            </a:r>
            <a:r>
              <a:rPr lang="es-CO" sz="1100" dirty="0">
                <a:solidFill>
                  <a:schemeClr val="accent4">
                    <a:lumMod val="50000"/>
                  </a:schemeClr>
                </a:solidFill>
              </a:rPr>
              <a:t>de </a:t>
            </a:r>
            <a:r>
              <a:rPr lang="es-CO" sz="1100" dirty="0" smtClean="0">
                <a:solidFill>
                  <a:schemeClr val="accent4">
                    <a:lumMod val="50000"/>
                  </a:schemeClr>
                </a:solidFill>
              </a:rPr>
              <a:t>datos, dominio </a:t>
            </a:r>
            <a:r>
              <a:rPr lang="es-CO" sz="1100" dirty="0">
                <a:solidFill>
                  <a:schemeClr val="accent4">
                    <a:lumMod val="50000"/>
                  </a:schemeClr>
                </a:solidFill>
              </a:rPr>
              <a:t>empresarial y </a:t>
            </a:r>
            <a:r>
              <a:rPr lang="es-CO" sz="1100" dirty="0" smtClean="0">
                <a:solidFill>
                  <a:schemeClr val="accent4">
                    <a:lumMod val="50000"/>
                  </a:schemeClr>
                </a:solidFill>
              </a:rPr>
              <a:t>herramientas </a:t>
            </a:r>
            <a:r>
              <a:rPr lang="es-CO" sz="1100" dirty="0">
                <a:solidFill>
                  <a:schemeClr val="accent4">
                    <a:lumMod val="50000"/>
                  </a:schemeClr>
                </a:solidFill>
              </a:rPr>
              <a:t>de Big </a:t>
            </a:r>
            <a:r>
              <a:rPr lang="es-CO" sz="1100" dirty="0" smtClean="0">
                <a:solidFill>
                  <a:schemeClr val="accent4">
                    <a:lumMod val="50000"/>
                  </a:schemeClr>
                </a:solidFill>
              </a:rPr>
              <a:t>Data, programación, No-SQL ,SQL, minería </a:t>
            </a:r>
            <a:r>
              <a:rPr lang="es-CO" sz="1100" dirty="0">
                <a:solidFill>
                  <a:schemeClr val="accent4">
                    <a:lumMod val="50000"/>
                  </a:schemeClr>
                </a:solidFill>
              </a:rPr>
              <a:t>de </a:t>
            </a:r>
            <a:r>
              <a:rPr lang="es-CO" sz="1100" dirty="0" smtClean="0">
                <a:solidFill>
                  <a:schemeClr val="accent4">
                    <a:lumMod val="50000"/>
                  </a:schemeClr>
                </a:solidFill>
              </a:rPr>
              <a:t>datos, cloud</a:t>
            </a:r>
          </a:p>
          <a:p>
            <a:endParaRPr lang="es-MX" sz="1000" dirty="0">
              <a:solidFill>
                <a:schemeClr val="accent4">
                  <a:lumMod val="50000"/>
                </a:schemeClr>
              </a:solidFill>
            </a:endParaRPr>
          </a:p>
          <a:p>
            <a:r>
              <a:rPr lang="en-US" sz="1000" b="1" dirty="0">
                <a:solidFill>
                  <a:schemeClr val="accent4">
                    <a:lumMod val="50000"/>
                  </a:schemeClr>
                </a:solidFill>
                <a:latin typeface="Nunito"/>
              </a:rPr>
              <a:t>Programas (ej.):</a:t>
            </a:r>
          </a:p>
          <a:p>
            <a:r>
              <a:rPr lang="en-US" sz="1000" dirty="0">
                <a:solidFill>
                  <a:schemeClr val="accent4">
                    <a:lumMod val="50000"/>
                  </a:schemeClr>
                </a:solidFill>
                <a:latin typeface="Nunito"/>
              </a:rPr>
              <a:t>Hadoop, MapReduce, HBase, oozie, Flume, MongoDB, Cassandra y Pig</a:t>
            </a:r>
            <a:r>
              <a:rPr lang="en-US" sz="1000" dirty="0" smtClean="0">
                <a:solidFill>
                  <a:schemeClr val="accent4">
                    <a:lumMod val="50000"/>
                  </a:schemeClr>
                </a:solidFill>
                <a:latin typeface="Nunito"/>
              </a:rPr>
              <a:t>.</a:t>
            </a:r>
            <a:endParaRPr lang="es-CO" sz="1000" dirty="0">
              <a:solidFill>
                <a:schemeClr val="accent4">
                  <a:lumMod val="50000"/>
                </a:schemeClr>
              </a:solidFill>
            </a:endParaRPr>
          </a:p>
        </p:txBody>
      </p:sp>
      <p:pic>
        <p:nvPicPr>
          <p:cNvPr id="12" name="Imagen 11"/>
          <p:cNvPicPr>
            <a:picLocks noChangeAspect="1"/>
          </p:cNvPicPr>
          <p:nvPr/>
        </p:nvPicPr>
        <p:blipFill rotWithShape="1">
          <a:blip r:embed="rId6"/>
          <a:srcRect b="57003"/>
          <a:stretch/>
        </p:blipFill>
        <p:spPr>
          <a:xfrm>
            <a:off x="6887287" y="3410646"/>
            <a:ext cx="1943100" cy="737184"/>
          </a:xfrm>
          <a:prstGeom prst="rect">
            <a:avLst/>
          </a:prstGeom>
        </p:spPr>
      </p:pic>
    </p:spTree>
    <p:extLst>
      <p:ext uri="{BB962C8B-B14F-4D97-AF65-F5344CB8AC3E}">
        <p14:creationId xmlns:p14="http://schemas.microsoft.com/office/powerpoint/2010/main" val="241432481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074"/>
                                        </p:tgtEl>
                                        <p:attrNameLst>
                                          <p:attrName>style.visibility</p:attrName>
                                        </p:attrNameLst>
                                      </p:cBhvr>
                                      <p:to>
                                        <p:strVal val="visible"/>
                                      </p:to>
                                    </p:set>
                                    <p:animEffect transition="in" filter="fade">
                                      <p:cBhvr>
                                        <p:cTn id="22" dur="1000"/>
                                        <p:tgtEl>
                                          <p:spTgt spid="3074"/>
                                        </p:tgtEl>
                                      </p:cBhvr>
                                    </p:animEffect>
                                    <p:anim calcmode="lin" valueType="num">
                                      <p:cBhvr>
                                        <p:cTn id="23" dur="1000" fill="hold"/>
                                        <p:tgtEl>
                                          <p:spTgt spid="3074"/>
                                        </p:tgtEl>
                                        <p:attrNameLst>
                                          <p:attrName>ppt_x</p:attrName>
                                        </p:attrNameLst>
                                      </p:cBhvr>
                                      <p:tavLst>
                                        <p:tav tm="0">
                                          <p:val>
                                            <p:strVal val="#ppt_x"/>
                                          </p:val>
                                        </p:tav>
                                        <p:tav tm="100000">
                                          <p:val>
                                            <p:strVal val="#ppt_x"/>
                                          </p:val>
                                        </p:tav>
                                      </p:tavLst>
                                    </p:anim>
                                    <p:anim calcmode="lin" valueType="num">
                                      <p:cBhvr>
                                        <p:cTn id="24" dur="1000" fill="hold"/>
                                        <p:tgtEl>
                                          <p:spTgt spid="307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076"/>
                                        </p:tgtEl>
                                        <p:attrNameLst>
                                          <p:attrName>style.visibility</p:attrName>
                                        </p:attrNameLst>
                                      </p:cBhvr>
                                      <p:to>
                                        <p:strVal val="visible"/>
                                      </p:to>
                                    </p:set>
                                    <p:animEffect transition="in" filter="fade">
                                      <p:cBhvr>
                                        <p:cTn id="39" dur="1000"/>
                                        <p:tgtEl>
                                          <p:spTgt spid="3076"/>
                                        </p:tgtEl>
                                      </p:cBhvr>
                                    </p:animEffect>
                                    <p:anim calcmode="lin" valueType="num">
                                      <p:cBhvr>
                                        <p:cTn id="40" dur="1000" fill="hold"/>
                                        <p:tgtEl>
                                          <p:spTgt spid="3076"/>
                                        </p:tgtEl>
                                        <p:attrNameLst>
                                          <p:attrName>ppt_x</p:attrName>
                                        </p:attrNameLst>
                                      </p:cBhvr>
                                      <p:tavLst>
                                        <p:tav tm="0">
                                          <p:val>
                                            <p:strVal val="#ppt_x"/>
                                          </p:val>
                                        </p:tav>
                                        <p:tav tm="100000">
                                          <p:val>
                                            <p:strVal val="#ppt_x"/>
                                          </p:val>
                                        </p:tav>
                                      </p:tavLst>
                                    </p:anim>
                                    <p:anim calcmode="lin" valueType="num">
                                      <p:cBhvr>
                                        <p:cTn id="41" dur="1000" fill="hold"/>
                                        <p:tgtEl>
                                          <p:spTgt spid="307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¿Dónde aplican los roles?</a:t>
            </a:r>
          </a:p>
        </p:txBody>
      </p:sp>
      <p:pic>
        <p:nvPicPr>
          <p:cNvPr id="4" name="Marcador de contenido 3"/>
          <p:cNvPicPr>
            <a:picLocks noGrp="1" noChangeAspect="1"/>
          </p:cNvPicPr>
          <p:nvPr>
            <p:ph idx="1"/>
          </p:nvPr>
        </p:nvPicPr>
        <p:blipFill>
          <a:blip r:embed="rId2"/>
          <a:stretch>
            <a:fillRect/>
          </a:stretch>
        </p:blipFill>
        <p:spPr>
          <a:xfrm>
            <a:off x="284161" y="1617663"/>
            <a:ext cx="11290300" cy="5046703"/>
          </a:xfrm>
          <a:prstGeom prst="rect">
            <a:avLst/>
          </a:prstGeom>
        </p:spPr>
      </p:pic>
    </p:spTree>
    <p:extLst>
      <p:ext uri="{BB962C8B-B14F-4D97-AF65-F5344CB8AC3E}">
        <p14:creationId xmlns:p14="http://schemas.microsoft.com/office/powerpoint/2010/main" val="3593138268"/>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Operadores de comparación Python</a:t>
            </a:r>
            <a:endParaRPr lang="es-CO" dirty="0"/>
          </a:p>
        </p:txBody>
      </p:sp>
      <p:pic>
        <p:nvPicPr>
          <p:cNvPr id="7170" name="Picture 2" descr="http://facialix.com/images/con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50302" y="2157731"/>
            <a:ext cx="6020508" cy="334472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comparación - Iconos gratis de seo y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485" y="2157731"/>
            <a:ext cx="3215707" cy="3215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214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7174"/>
                                        </p:tgtEl>
                                        <p:attrNameLst>
                                          <p:attrName>style.visibility</p:attrName>
                                        </p:attrNameLst>
                                      </p:cBhvr>
                                      <p:to>
                                        <p:strVal val="visible"/>
                                      </p:to>
                                    </p:set>
                                    <p:animEffect transition="in" filter="barn(inVertical)">
                                      <p:cBhvr>
                                        <p:cTn id="11" dur="500"/>
                                        <p:tgtEl>
                                          <p:spTgt spid="7174"/>
                                        </p:tgtEl>
                                      </p:cBhvr>
                                    </p:animEffect>
                                  </p:childTnLst>
                                </p:cTn>
                              </p:par>
                              <p:par>
                                <p:cTn id="12" presetID="16" presetClass="entr" presetSubtype="21" fill="hold" nodeType="withEffect">
                                  <p:stCondLst>
                                    <p:cond delay="0"/>
                                  </p:stCondLst>
                                  <p:childTnLst>
                                    <p:set>
                                      <p:cBhvr>
                                        <p:cTn id="13" dur="1" fill="hold">
                                          <p:stCondLst>
                                            <p:cond delay="0"/>
                                          </p:stCondLst>
                                        </p:cTn>
                                        <p:tgtEl>
                                          <p:spTgt spid="7170"/>
                                        </p:tgtEl>
                                        <p:attrNameLst>
                                          <p:attrName>style.visibility</p:attrName>
                                        </p:attrNameLst>
                                      </p:cBhvr>
                                      <p:to>
                                        <p:strVal val="visible"/>
                                      </p:to>
                                    </p:set>
                                    <p:animEffect transition="in" filter="barn(inVertical)">
                                      <p:cBhvr>
                                        <p:cTn id="14"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Tipos de datos</a:t>
            </a:r>
            <a:endParaRPr lang="es-CO" dirty="0"/>
          </a:p>
        </p:txBody>
      </p:sp>
      <p:pic>
        <p:nvPicPr>
          <p:cNvPr id="4" name="Marcador de contenido 3"/>
          <p:cNvPicPr>
            <a:picLocks noGrp="1" noChangeAspect="1"/>
          </p:cNvPicPr>
          <p:nvPr>
            <p:ph idx="1"/>
          </p:nvPr>
        </p:nvPicPr>
        <p:blipFill rotWithShape="1">
          <a:blip r:embed="rId2"/>
          <a:srcRect t="18334"/>
          <a:stretch/>
        </p:blipFill>
        <p:spPr>
          <a:xfrm>
            <a:off x="910263" y="1910081"/>
            <a:ext cx="6310840" cy="4394200"/>
          </a:xfrm>
          <a:prstGeom prst="rect">
            <a:avLst/>
          </a:prstGeom>
        </p:spPr>
      </p:pic>
      <p:pic>
        <p:nvPicPr>
          <p:cNvPr id="8194" name="Picture 2" descr="Tipos-dato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8531" y="0"/>
            <a:ext cx="4393469" cy="699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113473"/>
      </p:ext>
    </p:extLst>
  </p:cSld>
  <p:clrMapOvr>
    <a:masterClrMapping/>
  </p:clrMapOvr>
  <p:transition spd="slow">
    <p:push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637116"/>
            <a:ext cx="10772775" cy="1658198"/>
          </a:xfrm>
        </p:spPr>
        <p:txBody>
          <a:bodyPr/>
          <a:lstStyle/>
          <a:p>
            <a:r>
              <a:rPr lang="es-MX" dirty="0" smtClean="0"/>
              <a:t>Fuentes de datos</a:t>
            </a:r>
            <a:endParaRPr lang="es-CO" dirty="0"/>
          </a:p>
        </p:txBody>
      </p:sp>
      <p:sp>
        <p:nvSpPr>
          <p:cNvPr id="3" name="Marcador de contenido 2"/>
          <p:cNvSpPr>
            <a:spLocks noGrp="1"/>
          </p:cNvSpPr>
          <p:nvPr>
            <p:ph idx="1"/>
          </p:nvPr>
        </p:nvSpPr>
        <p:spPr>
          <a:xfrm>
            <a:off x="7143750" y="1728682"/>
            <a:ext cx="4781550" cy="4838700"/>
          </a:xfrm>
        </p:spPr>
        <p:txBody>
          <a:bodyPr>
            <a:normAutofit/>
          </a:bodyPr>
          <a:lstStyle/>
          <a:p>
            <a:pPr>
              <a:buFont typeface="Wingdings" panose="05000000000000000000" pitchFamily="2" charset="2"/>
              <a:buChar char="§"/>
            </a:pPr>
            <a:r>
              <a:rPr lang="es-CO" dirty="0">
                <a:solidFill>
                  <a:schemeClr val="accent1"/>
                </a:solidFill>
                <a:hlinkClick r:id="rId2"/>
              </a:rPr>
              <a:t>https://</a:t>
            </a:r>
            <a:r>
              <a:rPr lang="es-CO" dirty="0" smtClean="0">
                <a:solidFill>
                  <a:schemeClr val="accent1"/>
                </a:solidFill>
                <a:hlinkClick r:id="rId2"/>
              </a:rPr>
              <a:t>datos.gov.co/</a:t>
            </a:r>
            <a:endParaRPr lang="es-CO" dirty="0" smtClean="0">
              <a:solidFill>
                <a:schemeClr val="accent1"/>
              </a:solidFill>
            </a:endParaRPr>
          </a:p>
          <a:p>
            <a:pPr>
              <a:buFont typeface="Wingdings" panose="05000000000000000000" pitchFamily="2" charset="2"/>
              <a:buChar char="§"/>
            </a:pPr>
            <a:r>
              <a:rPr lang="es-CO" dirty="0">
                <a:solidFill>
                  <a:schemeClr val="accent1"/>
                </a:solidFill>
                <a:hlinkClick r:id="rId3"/>
              </a:rPr>
              <a:t>https://</a:t>
            </a:r>
            <a:r>
              <a:rPr lang="es-CO" dirty="0" smtClean="0">
                <a:solidFill>
                  <a:schemeClr val="accent1"/>
                </a:solidFill>
                <a:hlinkClick r:id="rId3"/>
              </a:rPr>
              <a:t>datasetsearch.research.google.com/</a:t>
            </a:r>
            <a:endParaRPr lang="es-CO" dirty="0">
              <a:solidFill>
                <a:schemeClr val="accent1"/>
              </a:solidFill>
            </a:endParaRPr>
          </a:p>
          <a:p>
            <a:pPr>
              <a:buFont typeface="Wingdings" panose="05000000000000000000" pitchFamily="2" charset="2"/>
              <a:buChar char="§"/>
            </a:pPr>
            <a:r>
              <a:rPr lang="es-CO" dirty="0" smtClean="0">
                <a:solidFill>
                  <a:schemeClr val="accent1"/>
                </a:solidFill>
                <a:hlinkClick r:id="rId4"/>
              </a:rPr>
              <a:t>https</a:t>
            </a:r>
            <a:r>
              <a:rPr lang="es-CO" dirty="0">
                <a:solidFill>
                  <a:schemeClr val="accent1"/>
                </a:solidFill>
                <a:hlinkClick r:id="rId4"/>
              </a:rPr>
              <a:t>://</a:t>
            </a:r>
            <a:r>
              <a:rPr lang="es-CO" dirty="0" smtClean="0">
                <a:solidFill>
                  <a:schemeClr val="accent1"/>
                </a:solidFill>
                <a:hlinkClick r:id="rId4"/>
              </a:rPr>
              <a:t>towardsdatascience.com/top-10-great-sites-with-free-data-sets-581ac8f6334</a:t>
            </a:r>
            <a:endParaRPr lang="es-CO" dirty="0" smtClean="0">
              <a:solidFill>
                <a:schemeClr val="accent1"/>
              </a:solidFill>
            </a:endParaRPr>
          </a:p>
          <a:p>
            <a:pPr>
              <a:buFont typeface="Wingdings" panose="05000000000000000000" pitchFamily="2" charset="2"/>
              <a:buChar char="§"/>
            </a:pPr>
            <a:r>
              <a:rPr lang="es-CO" dirty="0" smtClean="0">
                <a:solidFill>
                  <a:schemeClr val="accent1"/>
                </a:solidFill>
                <a:hlinkClick r:id="rId5"/>
              </a:rPr>
              <a:t>http</a:t>
            </a:r>
            <a:r>
              <a:rPr lang="es-CO" dirty="0">
                <a:solidFill>
                  <a:schemeClr val="accent1"/>
                </a:solidFill>
                <a:hlinkClick r:id="rId5"/>
              </a:rPr>
              <a:t>://www.gisandbeers.com/20-fuentes-de-datos-para-big-data-mundiales</a:t>
            </a:r>
            <a:r>
              <a:rPr lang="es-CO" dirty="0" smtClean="0">
                <a:solidFill>
                  <a:schemeClr val="accent1"/>
                </a:solidFill>
                <a:hlinkClick r:id="rId5"/>
              </a:rPr>
              <a:t>/</a:t>
            </a:r>
            <a:endParaRPr lang="es-CO" dirty="0" smtClean="0">
              <a:solidFill>
                <a:schemeClr val="accent1"/>
              </a:solidFill>
            </a:endParaRPr>
          </a:p>
          <a:p>
            <a:pPr>
              <a:buFont typeface="Wingdings" panose="05000000000000000000" pitchFamily="2" charset="2"/>
              <a:buChar char="§"/>
            </a:pPr>
            <a:r>
              <a:rPr lang="es-CO" dirty="0">
                <a:solidFill>
                  <a:schemeClr val="accent1"/>
                </a:solidFill>
                <a:hlinkClick r:id="rId6"/>
              </a:rPr>
              <a:t>https://</a:t>
            </a:r>
            <a:r>
              <a:rPr lang="es-CO" dirty="0" smtClean="0">
                <a:solidFill>
                  <a:schemeClr val="accent1"/>
                </a:solidFill>
                <a:hlinkClick r:id="rId6"/>
              </a:rPr>
              <a:t>microdata.worldbank.org/index.php/home</a:t>
            </a:r>
            <a:endParaRPr lang="es-CO" dirty="0" smtClean="0">
              <a:solidFill>
                <a:schemeClr val="accent1"/>
              </a:solidFill>
            </a:endParaRPr>
          </a:p>
          <a:p>
            <a:pPr>
              <a:buFont typeface="Wingdings" panose="05000000000000000000" pitchFamily="2" charset="2"/>
              <a:buChar char="§"/>
            </a:pPr>
            <a:endParaRPr lang="es-CO" dirty="0">
              <a:solidFill>
                <a:schemeClr val="accent1"/>
              </a:solidFill>
            </a:endParaRPr>
          </a:p>
        </p:txBody>
      </p:sp>
      <p:sp>
        <p:nvSpPr>
          <p:cNvPr id="4" name="Rectángulo 3"/>
          <p:cNvSpPr/>
          <p:nvPr/>
        </p:nvSpPr>
        <p:spPr>
          <a:xfrm>
            <a:off x="657224" y="1830666"/>
            <a:ext cx="6096000" cy="4801314"/>
          </a:xfrm>
          <a:prstGeom prst="rect">
            <a:avLst/>
          </a:prstGeom>
        </p:spPr>
        <p:txBody>
          <a:bodyPr>
            <a:spAutoFit/>
          </a:bodyPr>
          <a:lstStyle/>
          <a:p>
            <a:r>
              <a:rPr lang="es-MX" b="1" dirty="0">
                <a:solidFill>
                  <a:srgbClr val="273B47"/>
                </a:solidFill>
                <a:latin typeface="Lato"/>
              </a:rPr>
              <a:t>Web</a:t>
            </a:r>
            <a:endParaRPr lang="es-MX" dirty="0">
              <a:solidFill>
                <a:srgbClr val="273B47"/>
              </a:solidFill>
              <a:latin typeface="Lato"/>
            </a:endParaRPr>
          </a:p>
          <a:p>
            <a:r>
              <a:rPr lang="es-MX" dirty="0">
                <a:solidFill>
                  <a:srgbClr val="273B47"/>
                </a:solidFill>
                <a:latin typeface="Lato"/>
              </a:rPr>
              <a:t>Es una mina enorme con datos financieros, de startups, del clima, precipitación fluvial, astronómicos, de negocios, etc.</a:t>
            </a:r>
          </a:p>
          <a:p>
            <a:endParaRPr lang="es-MX" b="1" dirty="0" smtClean="0">
              <a:solidFill>
                <a:srgbClr val="273B47"/>
              </a:solidFill>
              <a:latin typeface="Lato"/>
            </a:endParaRPr>
          </a:p>
          <a:p>
            <a:r>
              <a:rPr lang="es-MX" b="1" dirty="0" smtClean="0">
                <a:solidFill>
                  <a:srgbClr val="273B47"/>
                </a:solidFill>
                <a:latin typeface="Lato"/>
              </a:rPr>
              <a:t>APIs</a:t>
            </a:r>
            <a:endParaRPr lang="es-MX" dirty="0">
              <a:solidFill>
                <a:srgbClr val="273B47"/>
              </a:solidFill>
              <a:latin typeface="Lato"/>
            </a:endParaRPr>
          </a:p>
          <a:p>
            <a:r>
              <a:rPr lang="es-MX" dirty="0">
                <a:solidFill>
                  <a:srgbClr val="273B47"/>
                </a:solidFill>
                <a:latin typeface="Lato"/>
              </a:rPr>
              <a:t>E</a:t>
            </a:r>
            <a:r>
              <a:rPr lang="es-MX" dirty="0" smtClean="0">
                <a:solidFill>
                  <a:srgbClr val="273B47"/>
                </a:solidFill>
                <a:latin typeface="Lato"/>
              </a:rPr>
              <a:t>ndpoints </a:t>
            </a:r>
            <a:r>
              <a:rPr lang="es-MX" dirty="0">
                <a:solidFill>
                  <a:srgbClr val="273B47"/>
                </a:solidFill>
                <a:latin typeface="Lato"/>
              </a:rPr>
              <a:t>que viven en la web y nos devuelven JSON. Por ejemplo, la API de twitter, google, facebook.</a:t>
            </a:r>
          </a:p>
          <a:p>
            <a:endParaRPr lang="es-MX" b="1" dirty="0" smtClean="0">
              <a:solidFill>
                <a:srgbClr val="273B47"/>
              </a:solidFill>
              <a:latin typeface="Lato"/>
            </a:endParaRPr>
          </a:p>
          <a:p>
            <a:r>
              <a:rPr lang="es-MX" b="1" dirty="0" smtClean="0">
                <a:solidFill>
                  <a:srgbClr val="273B47"/>
                </a:solidFill>
                <a:latin typeface="Lato"/>
              </a:rPr>
              <a:t>User </a:t>
            </a:r>
            <a:r>
              <a:rPr lang="es-MX" b="1" dirty="0">
                <a:solidFill>
                  <a:srgbClr val="273B47"/>
                </a:solidFill>
                <a:latin typeface="Lato"/>
              </a:rPr>
              <a:t>Analytics</a:t>
            </a:r>
            <a:endParaRPr lang="es-MX" dirty="0">
              <a:solidFill>
                <a:srgbClr val="273B47"/>
              </a:solidFill>
              <a:latin typeface="Lato"/>
            </a:endParaRPr>
          </a:p>
          <a:p>
            <a:r>
              <a:rPr lang="es-MX" dirty="0">
                <a:solidFill>
                  <a:srgbClr val="273B47"/>
                </a:solidFill>
                <a:latin typeface="Lato"/>
              </a:rPr>
              <a:t>Son el comportamiento del usuario dentro de nuestra aplicaciones, algo similar a los que nos ofrece Google Analytics.</a:t>
            </a:r>
          </a:p>
          <a:p>
            <a:endParaRPr lang="es-MX" b="1" dirty="0" smtClean="0">
              <a:solidFill>
                <a:srgbClr val="273B47"/>
              </a:solidFill>
              <a:latin typeface="Lato"/>
            </a:endParaRPr>
          </a:p>
          <a:p>
            <a:r>
              <a:rPr lang="es-MX" b="1" dirty="0" smtClean="0">
                <a:solidFill>
                  <a:srgbClr val="273B47"/>
                </a:solidFill>
                <a:latin typeface="Lato"/>
              </a:rPr>
              <a:t>IoT</a:t>
            </a:r>
            <a:endParaRPr lang="es-MX" dirty="0">
              <a:solidFill>
                <a:srgbClr val="273B47"/>
              </a:solidFill>
              <a:latin typeface="Lato"/>
            </a:endParaRPr>
          </a:p>
          <a:p>
            <a:r>
              <a:rPr lang="es-MX" dirty="0">
                <a:solidFill>
                  <a:srgbClr val="273B47"/>
                </a:solidFill>
                <a:latin typeface="Lato"/>
              </a:rPr>
              <a:t>Se ha vuelto una mina espectacular en los últimos años. Como automóviles.</a:t>
            </a:r>
            <a:endParaRPr lang="es-MX" b="0" i="0" dirty="0">
              <a:solidFill>
                <a:srgbClr val="273B47"/>
              </a:solidFill>
              <a:effectLst/>
              <a:latin typeface="Lato"/>
            </a:endParaRPr>
          </a:p>
        </p:txBody>
      </p:sp>
    </p:spTree>
    <p:extLst>
      <p:ext uri="{BB962C8B-B14F-4D97-AF65-F5344CB8AC3E}">
        <p14:creationId xmlns:p14="http://schemas.microsoft.com/office/powerpoint/2010/main" val="6114213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arn(inVertical)">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barn(inVertical)">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barn(inVertical)">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barn(inVertical)">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barn(inVertical)">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b="1" dirty="0"/>
              <a:t>ETL (Extract Transform Load</a:t>
            </a:r>
            <a:r>
              <a:rPr lang="es-MX" b="1" dirty="0" smtClean="0"/>
              <a:t>)</a:t>
            </a:r>
            <a:endParaRPr lang="es-CO" dirty="0"/>
          </a:p>
        </p:txBody>
      </p:sp>
      <p:sp>
        <p:nvSpPr>
          <p:cNvPr id="4" name="Marcador de contenido 3"/>
          <p:cNvSpPr>
            <a:spLocks noGrp="1"/>
          </p:cNvSpPr>
          <p:nvPr>
            <p:ph idx="1"/>
          </p:nvPr>
        </p:nvSpPr>
        <p:spPr>
          <a:xfrm>
            <a:off x="5295900" y="1783080"/>
            <a:ext cx="6686550" cy="4846320"/>
          </a:xfrm>
        </p:spPr>
        <p:txBody>
          <a:bodyPr>
            <a:normAutofit lnSpcReduction="10000"/>
          </a:bodyPr>
          <a:lstStyle/>
          <a:p>
            <a:pPr algn="just"/>
            <a:r>
              <a:rPr lang="es-MX" b="1" dirty="0"/>
              <a:t>Extract</a:t>
            </a:r>
            <a:r>
              <a:rPr lang="es-MX" dirty="0"/>
              <a:t>: Es el proceso de lectura de datos de diversas </a:t>
            </a:r>
            <a:r>
              <a:rPr lang="es-MX" dirty="0" smtClean="0"/>
              <a:t>fuentes. (Base </a:t>
            </a:r>
            <a:r>
              <a:rPr lang="es-MX" dirty="0"/>
              <a:t>de </a:t>
            </a:r>
            <a:r>
              <a:rPr lang="es-MX" dirty="0" smtClean="0"/>
              <a:t>datos, CRM, Archivos CSV, Datasets públicos)</a:t>
            </a:r>
          </a:p>
          <a:p>
            <a:pPr algn="just"/>
            <a:endParaRPr lang="es-MX" dirty="0"/>
          </a:p>
          <a:p>
            <a:pPr algn="just"/>
            <a:r>
              <a:rPr lang="es-MX" b="1" dirty="0"/>
              <a:t>Transform</a:t>
            </a:r>
            <a:r>
              <a:rPr lang="es-MX" dirty="0"/>
              <a:t>: En este momento cuando nosotros tenemos que transformar los datos, tenemos que identificar datos faltantes o datos erróneos o una edad negativa. En esta etapa donde tenemos que identificar todos los problemas y </a:t>
            </a:r>
            <a:r>
              <a:rPr lang="es-MX" dirty="0" smtClean="0"/>
              <a:t>solucionarlos. (Limpieza, Estructurado, Enriquecimiento)</a:t>
            </a:r>
          </a:p>
          <a:p>
            <a:pPr algn="just"/>
            <a:endParaRPr lang="es-MX" dirty="0"/>
          </a:p>
          <a:p>
            <a:pPr algn="just"/>
            <a:r>
              <a:rPr lang="es-MX" b="1" dirty="0"/>
              <a:t>Load</a:t>
            </a:r>
            <a:r>
              <a:rPr lang="es-MX" dirty="0"/>
              <a:t>: Una vez transformados debemos insertarlos en el data </a:t>
            </a:r>
            <a:r>
              <a:rPr lang="es-MX" dirty="0" smtClean="0"/>
              <a:t>warehouse (Depende </a:t>
            </a:r>
            <a:r>
              <a:rPr lang="es-MX" dirty="0"/>
              <a:t>del tipo de solución que se haya </a:t>
            </a:r>
            <a:r>
              <a:rPr lang="es-MX" dirty="0" smtClean="0"/>
              <a:t>escogido).</a:t>
            </a:r>
            <a:endParaRPr lang="es-MX" dirty="0"/>
          </a:p>
          <a:p>
            <a:pPr algn="just"/>
            <a:endParaRPr lang="es-CO" dirty="0"/>
          </a:p>
        </p:txBody>
      </p:sp>
      <p:pic>
        <p:nvPicPr>
          <p:cNvPr id="9218" name="Picture 2" descr="ETL"/>
          <p:cNvPicPr>
            <a:picLocks noChangeAspect="1" noChangeArrowheads="1"/>
          </p:cNvPicPr>
          <p:nvPr/>
        </p:nvPicPr>
        <p:blipFill rotWithShape="1">
          <a:blip r:embed="rId2">
            <a:extLst>
              <a:ext uri="{28A0092B-C50C-407E-A947-70E740481C1C}">
                <a14:useLocalDpi xmlns:a14="http://schemas.microsoft.com/office/drawing/2010/main" val="0"/>
              </a:ext>
            </a:extLst>
          </a:blip>
          <a:srcRect l="7387" t="27673" b="8648"/>
          <a:stretch/>
        </p:blipFill>
        <p:spPr bwMode="auto">
          <a:xfrm>
            <a:off x="223039" y="2796540"/>
            <a:ext cx="5072861" cy="2442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2507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60695" y="1199619"/>
            <a:ext cx="6990348" cy="628958"/>
          </a:xfrm>
        </p:spPr>
        <p:txBody>
          <a:bodyPr/>
          <a:lstStyle/>
          <a:p>
            <a:r>
              <a:rPr lang="es-MX" sz="3600" b="1" dirty="0" smtClean="0"/>
              <a:t>Web Scraping</a:t>
            </a:r>
            <a:endParaRPr lang="es-CO" sz="3600" b="1" dirty="0"/>
          </a:p>
        </p:txBody>
      </p:sp>
      <p:pic>
        <p:nvPicPr>
          <p:cNvPr id="1026" name="Picture 2" descr="WEB SCRAPING - Emmit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695" y="1828577"/>
            <a:ext cx="9609900" cy="3271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40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80">
                                          <p:stCondLst>
                                            <p:cond delay="0"/>
                                          </p:stCondLst>
                                        </p:cTn>
                                        <p:tgtEl>
                                          <p:spTgt spid="2"/>
                                        </p:tgtEl>
                                      </p:cBhvr>
                                    </p:animEffect>
                                    <p:anim calcmode="lin" valueType="num">
                                      <p:cBhvr>
                                        <p:cTn id="2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9" dur="26">
                                          <p:stCondLst>
                                            <p:cond delay="650"/>
                                          </p:stCondLst>
                                        </p:cTn>
                                        <p:tgtEl>
                                          <p:spTgt spid="2"/>
                                        </p:tgtEl>
                                      </p:cBhvr>
                                      <p:to x="100000" y="60000"/>
                                    </p:animScale>
                                    <p:animScale>
                                      <p:cBhvr>
                                        <p:cTn id="30" dur="166" decel="50000">
                                          <p:stCondLst>
                                            <p:cond delay="676"/>
                                          </p:stCondLst>
                                        </p:cTn>
                                        <p:tgtEl>
                                          <p:spTgt spid="2"/>
                                        </p:tgtEl>
                                      </p:cBhvr>
                                      <p:to x="100000" y="100000"/>
                                    </p:animScale>
                                    <p:animScale>
                                      <p:cBhvr>
                                        <p:cTn id="31" dur="26">
                                          <p:stCondLst>
                                            <p:cond delay="1312"/>
                                          </p:stCondLst>
                                        </p:cTn>
                                        <p:tgtEl>
                                          <p:spTgt spid="2"/>
                                        </p:tgtEl>
                                      </p:cBhvr>
                                      <p:to x="100000" y="80000"/>
                                    </p:animScale>
                                    <p:animScale>
                                      <p:cBhvr>
                                        <p:cTn id="32" dur="166" decel="50000">
                                          <p:stCondLst>
                                            <p:cond delay="1338"/>
                                          </p:stCondLst>
                                        </p:cTn>
                                        <p:tgtEl>
                                          <p:spTgt spid="2"/>
                                        </p:tgtEl>
                                      </p:cBhvr>
                                      <p:to x="100000" y="100000"/>
                                    </p:animScale>
                                    <p:animScale>
                                      <p:cBhvr>
                                        <p:cTn id="33" dur="26">
                                          <p:stCondLst>
                                            <p:cond delay="1642"/>
                                          </p:stCondLst>
                                        </p:cTn>
                                        <p:tgtEl>
                                          <p:spTgt spid="2"/>
                                        </p:tgtEl>
                                      </p:cBhvr>
                                      <p:to x="100000" y="90000"/>
                                    </p:animScale>
                                    <p:animScale>
                                      <p:cBhvr>
                                        <p:cTn id="34" dur="166" decel="50000">
                                          <p:stCondLst>
                                            <p:cond delay="1668"/>
                                          </p:stCondLst>
                                        </p:cTn>
                                        <p:tgtEl>
                                          <p:spTgt spid="2"/>
                                        </p:tgtEl>
                                      </p:cBhvr>
                                      <p:to x="100000" y="100000"/>
                                    </p:animScale>
                                    <p:animScale>
                                      <p:cBhvr>
                                        <p:cTn id="35" dur="26">
                                          <p:stCondLst>
                                            <p:cond delay="1808"/>
                                          </p:stCondLst>
                                        </p:cTn>
                                        <p:tgtEl>
                                          <p:spTgt spid="2"/>
                                        </p:tgtEl>
                                      </p:cBhvr>
                                      <p:to x="100000" y="95000"/>
                                    </p:animScale>
                                    <p:animScale>
                                      <p:cBhvr>
                                        <p:cTn id="36"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174384"/>
            <a:ext cx="10772775" cy="1658198"/>
          </a:xfrm>
        </p:spPr>
        <p:txBody>
          <a:bodyPr>
            <a:normAutofit/>
          </a:bodyPr>
          <a:lstStyle/>
          <a:p>
            <a:r>
              <a:rPr lang="es-MX" dirty="0" smtClean="0"/>
              <a:t>Configurar entorno de desarrollo</a:t>
            </a:r>
            <a:br>
              <a:rPr lang="es-MX" dirty="0" smtClean="0"/>
            </a:br>
            <a:r>
              <a:rPr lang="es-CO" sz="2400" dirty="0">
                <a:hlinkClick r:id="rId2"/>
              </a:rPr>
              <a:t>https://</a:t>
            </a:r>
            <a:r>
              <a:rPr lang="es-CO" sz="2400" dirty="0" smtClean="0">
                <a:hlinkClick r:id="rId2"/>
              </a:rPr>
              <a:t>www.anaconda.com/products/individual</a:t>
            </a:r>
            <a:r>
              <a:rPr lang="es-CO" sz="2400" dirty="0" smtClean="0"/>
              <a:t/>
            </a:r>
            <a:br>
              <a:rPr lang="es-CO" sz="2400" dirty="0" smtClean="0"/>
            </a:br>
            <a:r>
              <a:rPr lang="es-CO" sz="2800" dirty="0">
                <a:hlinkClick r:id="rId3"/>
              </a:rPr>
              <a:t>https://colab.research.google.com/notebooks/intro.ipynb#</a:t>
            </a:r>
            <a:endParaRPr lang="es-CO" dirty="0"/>
          </a:p>
        </p:txBody>
      </p:sp>
      <p:sp>
        <p:nvSpPr>
          <p:cNvPr id="3" name="Marcador de contenido 2"/>
          <p:cNvSpPr>
            <a:spLocks noGrp="1"/>
          </p:cNvSpPr>
          <p:nvPr>
            <p:ph idx="1"/>
          </p:nvPr>
        </p:nvSpPr>
        <p:spPr>
          <a:xfrm>
            <a:off x="657224" y="2162296"/>
            <a:ext cx="4959159" cy="1190504"/>
          </a:xfrm>
        </p:spPr>
        <p:txBody>
          <a:bodyPr>
            <a:noAutofit/>
          </a:bodyPr>
          <a:lstStyle/>
          <a:p>
            <a:pPr algn="just"/>
            <a:r>
              <a:rPr lang="es-MX" sz="2000" b="1" dirty="0" smtClean="0"/>
              <a:t>Anaconda</a:t>
            </a:r>
            <a:r>
              <a:rPr lang="es-MX" sz="2000" dirty="0" smtClean="0"/>
              <a:t> es una instalación de Python que ya trae preinstalado todos los paquetes necesarios para tu labor en la Ciencia de Datos, tiene más de </a:t>
            </a:r>
            <a:r>
              <a:rPr lang="es-MX" sz="2000" b="1" dirty="0" smtClean="0"/>
              <a:t>1400 paquetes</a:t>
            </a:r>
            <a:r>
              <a:rPr lang="es-MX" sz="2000" dirty="0" smtClean="0"/>
              <a:t>..</a:t>
            </a:r>
          </a:p>
          <a:p>
            <a:pPr algn="just"/>
            <a:r>
              <a:rPr lang="es-MX" sz="2000" dirty="0" smtClean="0"/>
              <a:t/>
            </a:r>
            <a:br>
              <a:rPr lang="es-MX" sz="2000" dirty="0" smtClean="0"/>
            </a:br>
            <a:endParaRPr lang="es-CO" sz="2000" dirty="0"/>
          </a:p>
        </p:txBody>
      </p:sp>
      <p:pic>
        <p:nvPicPr>
          <p:cNvPr id="6146" name="Picture 2" descr="Anaconda - Distribución Python - Linux Hispa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101" y="2292562"/>
            <a:ext cx="3517900" cy="1758951"/>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787207" y="3513858"/>
            <a:ext cx="4829176" cy="1877437"/>
          </a:xfrm>
          <a:prstGeom prst="rect">
            <a:avLst/>
          </a:prstGeom>
        </p:spPr>
        <p:txBody>
          <a:bodyPr wrap="square">
            <a:spAutoFit/>
          </a:bodyPr>
          <a:lstStyle/>
          <a:p>
            <a:pPr algn="just"/>
            <a:r>
              <a:rPr lang="es-MX" sz="2000" dirty="0">
                <a:solidFill>
                  <a:schemeClr val="tx1">
                    <a:lumMod val="85000"/>
                    <a:lumOff val="15000"/>
                  </a:schemeClr>
                </a:solidFill>
              </a:rPr>
              <a:t>«</a:t>
            </a:r>
            <a:r>
              <a:rPr lang="es-MX" sz="2000" b="1" dirty="0">
                <a:solidFill>
                  <a:schemeClr val="tx1">
                    <a:lumMod val="85000"/>
                    <a:lumOff val="15000"/>
                  </a:schemeClr>
                </a:solidFill>
              </a:rPr>
              <a:t>Google Colaboratory </a:t>
            </a:r>
            <a:r>
              <a:rPr lang="es-MX" sz="2000" dirty="0">
                <a:solidFill>
                  <a:schemeClr val="tx1">
                    <a:lumMod val="85000"/>
                    <a:lumOff val="15000"/>
                  </a:schemeClr>
                </a:solidFill>
              </a:rPr>
              <a:t>es un entorno gratuito de Jupyter Notebook que no requiere configuración y que se ejecuta completamente en la nube».</a:t>
            </a:r>
          </a:p>
          <a:p>
            <a:r>
              <a:rPr lang="es-MX" dirty="0"/>
              <a:t/>
            </a:r>
            <a:br>
              <a:rPr lang="es-MX" dirty="0"/>
            </a:br>
            <a:endParaRPr lang="es-CO" dirty="0"/>
          </a:p>
        </p:txBody>
      </p:sp>
      <p:pic>
        <p:nvPicPr>
          <p:cNvPr id="6148" name="Picture 4" descr="Python con Google Colab - Business Intelligence M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8406" y="4452577"/>
            <a:ext cx="4027490" cy="2142111"/>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822516" y="5165687"/>
            <a:ext cx="4793867" cy="1323439"/>
          </a:xfrm>
          <a:prstGeom prst="rect">
            <a:avLst/>
          </a:prstGeom>
        </p:spPr>
        <p:txBody>
          <a:bodyPr wrap="square">
            <a:spAutoFit/>
          </a:bodyPr>
          <a:lstStyle/>
          <a:p>
            <a:pPr algn="just"/>
            <a:r>
              <a:rPr lang="es-MX" sz="2000" b="1" dirty="0">
                <a:solidFill>
                  <a:schemeClr val="tx1">
                    <a:lumMod val="85000"/>
                    <a:lumOff val="15000"/>
                  </a:schemeClr>
                </a:solidFill>
              </a:rPr>
              <a:t>Jupyter Notebooks </a:t>
            </a:r>
            <a:r>
              <a:rPr lang="es-MX" sz="2000" dirty="0">
                <a:solidFill>
                  <a:schemeClr val="tx1">
                    <a:lumMod val="85000"/>
                    <a:lumOff val="15000"/>
                  </a:schemeClr>
                </a:solidFill>
              </a:rPr>
              <a:t>es un entorno de programación en el cual podemos mezclar ejecución de código en vivo, visualizaciones y añadir markdown.</a:t>
            </a:r>
            <a:endParaRPr lang="es-CO" sz="2000" dirty="0">
              <a:solidFill>
                <a:schemeClr val="tx1">
                  <a:lumMod val="85000"/>
                  <a:lumOff val="15000"/>
                </a:schemeClr>
              </a:solidFill>
            </a:endParaRPr>
          </a:p>
        </p:txBody>
      </p:sp>
    </p:spTree>
    <p:extLst>
      <p:ext uri="{BB962C8B-B14F-4D97-AF65-F5344CB8AC3E}">
        <p14:creationId xmlns:p14="http://schemas.microsoft.com/office/powerpoint/2010/main" val="490832372"/>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arehouse-camo.ingress.cmh1.psfhosted.org/c420a02eb637e5edb7d063de891865f457467345/68747470733a2f2f7261772e67697468756275736572636f6e74656e742e636f6d2f7073662f72657175657374732f6d61737465722f6578742f72657175657374732d6c6f676f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0040" y="2685219"/>
            <a:ext cx="1441158"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quot;The Fish-Footman began by producing from under his arm a great letter, nearly as large as himself.&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32" y="1779323"/>
            <a:ext cx="1990725" cy="238125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709612" y="169908"/>
            <a:ext cx="10772775" cy="1920767"/>
          </a:xfrm>
        </p:spPr>
        <p:txBody>
          <a:bodyPr>
            <a:normAutofit/>
          </a:bodyPr>
          <a:lstStyle/>
          <a:p>
            <a:r>
              <a:rPr lang="es-CO" dirty="0"/>
              <a:t>Librerías a trabajar</a:t>
            </a:r>
          </a:p>
        </p:txBody>
      </p:sp>
      <p:sp>
        <p:nvSpPr>
          <p:cNvPr id="3" name="Marcador de contenido 2"/>
          <p:cNvSpPr>
            <a:spLocks noGrp="1"/>
          </p:cNvSpPr>
          <p:nvPr>
            <p:ph idx="1"/>
          </p:nvPr>
        </p:nvSpPr>
        <p:spPr>
          <a:xfrm>
            <a:off x="420065" y="2462171"/>
            <a:ext cx="5847667" cy="4277254"/>
          </a:xfrm>
        </p:spPr>
        <p:txBody>
          <a:bodyPr>
            <a:normAutofit fontScale="92500" lnSpcReduction="20000"/>
          </a:bodyPr>
          <a:lstStyle/>
          <a:p>
            <a:pPr algn="just"/>
            <a:r>
              <a:rPr lang="es-CO" sz="2800" b="1" dirty="0"/>
              <a:t>Beautiful </a:t>
            </a:r>
            <a:r>
              <a:rPr lang="es-CO" sz="2800" b="1" dirty="0" smtClean="0"/>
              <a:t>Soup</a:t>
            </a:r>
            <a:r>
              <a:rPr lang="es-MX" sz="2800" b="1" dirty="0" smtClean="0"/>
              <a:t>: </a:t>
            </a:r>
            <a:r>
              <a:rPr lang="es-MX" sz="2800" dirty="0" smtClean="0"/>
              <a:t>Parsear y manipular HTML</a:t>
            </a:r>
          </a:p>
          <a:p>
            <a:pPr algn="just"/>
            <a:endParaRPr lang="es-MX" sz="2800" b="1" dirty="0" smtClean="0"/>
          </a:p>
          <a:p>
            <a:pPr algn="just"/>
            <a:r>
              <a:rPr lang="es-MX" sz="2800" b="1" dirty="0" smtClean="0"/>
              <a:t>Request: </a:t>
            </a:r>
            <a:r>
              <a:rPr lang="es-MX" sz="2800" dirty="0" smtClean="0"/>
              <a:t>Solicitudes http.</a:t>
            </a:r>
          </a:p>
          <a:p>
            <a:pPr algn="just"/>
            <a:endParaRPr lang="es-MX" sz="2800" dirty="0" smtClean="0"/>
          </a:p>
          <a:p>
            <a:pPr algn="just"/>
            <a:r>
              <a:rPr lang="es-MX" sz="2800" b="1" dirty="0" smtClean="0"/>
              <a:t>Numpy: </a:t>
            </a:r>
            <a:r>
              <a:rPr lang="es-MX" sz="2800" dirty="0" smtClean="0"/>
              <a:t>Análisis numérico de datos.</a:t>
            </a:r>
          </a:p>
          <a:p>
            <a:pPr algn="just"/>
            <a:endParaRPr lang="es-MX" sz="2800" dirty="0" smtClean="0"/>
          </a:p>
          <a:p>
            <a:pPr algn="just"/>
            <a:r>
              <a:rPr lang="es-MX" sz="2800" b="1" dirty="0" smtClean="0"/>
              <a:t>Pandas: </a:t>
            </a:r>
            <a:r>
              <a:rPr lang="es-MX" sz="2800" dirty="0" smtClean="0"/>
              <a:t>Análisis </a:t>
            </a:r>
            <a:r>
              <a:rPr lang="es-MX" sz="2800" dirty="0"/>
              <a:t>modificar, transformar </a:t>
            </a:r>
            <a:r>
              <a:rPr lang="es-MX" sz="2800" dirty="0" smtClean="0"/>
              <a:t>y generar análisis descriptivo sobre datos.</a:t>
            </a:r>
          </a:p>
          <a:p>
            <a:pPr algn="just"/>
            <a:endParaRPr lang="es-MX" sz="2800" b="1" dirty="0"/>
          </a:p>
          <a:p>
            <a:pPr algn="just"/>
            <a:r>
              <a:rPr lang="es-MX" sz="2800" b="1" dirty="0" smtClean="0"/>
              <a:t>Matplot: </a:t>
            </a:r>
            <a:r>
              <a:rPr lang="es-MX" sz="2800" dirty="0" smtClean="0"/>
              <a:t>Visualización de datos.</a:t>
            </a:r>
            <a:endParaRPr lang="es-MX" sz="2800" dirty="0"/>
          </a:p>
        </p:txBody>
      </p:sp>
      <p:pic>
        <p:nvPicPr>
          <p:cNvPr id="4" name="Picture 6" descr="matplotlib es la librería gráfica de python estándar y la más conoci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2967" y="1566444"/>
            <a:ext cx="2679467" cy="6304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Numpy es una librería numérica que proporciona estructuras de datos universal y funciones matemáticas de alto nive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3684" y="4485219"/>
            <a:ext cx="2857500" cy="11525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pandas es una librería de python para la manipulación de datos y el análisis de dato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6096" y="5814699"/>
            <a:ext cx="3679103" cy="76648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769578" y="1479168"/>
            <a:ext cx="6403389" cy="369332"/>
          </a:xfrm>
          <a:prstGeom prst="rect">
            <a:avLst/>
          </a:prstGeom>
        </p:spPr>
        <p:txBody>
          <a:bodyPr wrap="square">
            <a:spAutoFit/>
          </a:bodyPr>
          <a:lstStyle/>
          <a:p>
            <a:r>
              <a:rPr lang="es-CO" dirty="0" smtClean="0">
                <a:hlinkClick r:id="rId7"/>
              </a:rPr>
              <a:t>https</a:t>
            </a:r>
            <a:r>
              <a:rPr lang="es-CO" dirty="0">
                <a:hlinkClick r:id="rId7"/>
              </a:rPr>
              <a:t>://www.cienciadedatos.net/</a:t>
            </a:r>
            <a:r>
              <a:rPr lang="es-MX" dirty="0"/>
              <a:t> </a:t>
            </a:r>
            <a:endParaRPr lang="es-CO" dirty="0"/>
          </a:p>
        </p:txBody>
      </p:sp>
    </p:spTree>
    <p:extLst>
      <p:ext uri="{BB962C8B-B14F-4D97-AF65-F5344CB8AC3E}">
        <p14:creationId xmlns:p14="http://schemas.microsoft.com/office/powerpoint/2010/main" val="36307400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1000"/>
                                        <p:tgtEl>
                                          <p:spTgt spid="3">
                                            <p:txEl>
                                              <p:pRg st="8" end="8"/>
                                            </p:txEl>
                                          </p:spTgt>
                                        </p:tgtEl>
                                      </p:cBhvr>
                                    </p:animEffect>
                                    <p:anim calcmode="lin" valueType="num">
                                      <p:cBhvr>
                                        <p:cTn id="4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acia la Internet del Futuro: Web 3.0, Parte 1"/>
          <p:cNvPicPr>
            <a:picLocks noChangeAspect="1" noChangeArrowheads="1"/>
          </p:cNvPicPr>
          <p:nvPr/>
        </p:nvPicPr>
        <p:blipFill rotWithShape="1">
          <a:blip r:embed="rId2">
            <a:extLst>
              <a:ext uri="{28A0092B-C50C-407E-A947-70E740481C1C}">
                <a14:useLocalDpi xmlns:a14="http://schemas.microsoft.com/office/drawing/2010/main" val="0"/>
              </a:ext>
            </a:extLst>
          </a:blip>
          <a:srcRect t="16392"/>
          <a:stretch/>
        </p:blipFill>
        <p:spPr bwMode="auto">
          <a:xfrm>
            <a:off x="5033961" y="1668939"/>
            <a:ext cx="6934200" cy="434816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MX" dirty="0" smtClean="0"/>
              <a:t>Introducción a la Web</a:t>
            </a:r>
            <a:endParaRPr lang="es-CO" dirty="0"/>
          </a:p>
        </p:txBody>
      </p:sp>
      <p:sp>
        <p:nvSpPr>
          <p:cNvPr id="3" name="Marcador de contenido 2"/>
          <p:cNvSpPr>
            <a:spLocks noGrp="1"/>
          </p:cNvSpPr>
          <p:nvPr>
            <p:ph idx="1"/>
          </p:nvPr>
        </p:nvSpPr>
        <p:spPr>
          <a:xfrm>
            <a:off x="676657" y="2011680"/>
            <a:ext cx="4162044" cy="3766185"/>
          </a:xfrm>
        </p:spPr>
        <p:txBody>
          <a:bodyPr>
            <a:normAutofit lnSpcReduction="10000"/>
          </a:bodyPr>
          <a:lstStyle/>
          <a:p>
            <a:pPr algn="just"/>
            <a:r>
              <a:rPr lang="es-MX" dirty="0"/>
              <a:t>El internet es una red que une varias redes públicas, privadas, académicas, de negocios, de gobiernos, etc.</a:t>
            </a:r>
          </a:p>
          <a:p>
            <a:pPr algn="just"/>
            <a:endParaRPr lang="es-MX" dirty="0" smtClean="0"/>
          </a:p>
          <a:p>
            <a:pPr algn="just"/>
            <a:r>
              <a:rPr lang="es-MX" dirty="0" smtClean="0"/>
              <a:t>La </a:t>
            </a:r>
            <a:r>
              <a:rPr lang="es-MX" dirty="0"/>
              <a:t>web específicamente es un espacio de información en el cual varios documentos(y otros recursos web) se pueden acceder a través de URLs y </a:t>
            </a:r>
            <a:r>
              <a:rPr lang="es-MX" dirty="0" smtClean="0"/>
              <a:t>vínculos(links) a </a:t>
            </a:r>
            <a:r>
              <a:rPr lang="es-MX" dirty="0"/>
              <a:t>través del protocolo HTTP.</a:t>
            </a:r>
          </a:p>
          <a:p>
            <a:pPr algn="just"/>
            <a:endParaRPr lang="es-CO" dirty="0"/>
          </a:p>
        </p:txBody>
      </p:sp>
    </p:spTree>
    <p:extLst>
      <p:ext uri="{BB962C8B-B14F-4D97-AF65-F5344CB8AC3E}">
        <p14:creationId xmlns:p14="http://schemas.microsoft.com/office/powerpoint/2010/main" val="423793745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Protocolo http</a:t>
            </a:r>
            <a:endParaRPr lang="es-CO" dirty="0"/>
          </a:p>
        </p:txBody>
      </p:sp>
      <p:sp>
        <p:nvSpPr>
          <p:cNvPr id="3" name="Marcador de contenido 2"/>
          <p:cNvSpPr>
            <a:spLocks noGrp="1"/>
          </p:cNvSpPr>
          <p:nvPr>
            <p:ph idx="1"/>
          </p:nvPr>
        </p:nvSpPr>
        <p:spPr>
          <a:xfrm>
            <a:off x="5725794" y="3166531"/>
            <a:ext cx="5990843" cy="996315"/>
          </a:xfrm>
        </p:spPr>
        <p:txBody>
          <a:bodyPr>
            <a:normAutofit lnSpcReduction="10000"/>
          </a:bodyPr>
          <a:lstStyle/>
          <a:p>
            <a:pPr marL="0" indent="0">
              <a:buNone/>
            </a:pPr>
            <a:r>
              <a:rPr lang="es-MX" b="1" dirty="0" smtClean="0"/>
              <a:t>Requests</a:t>
            </a:r>
            <a:r>
              <a:rPr lang="es-MX" dirty="0"/>
              <a:t>: Nos permite generar solicitudes a la web dentro de Python y utilizar los diferentes verbos HTTP</a:t>
            </a:r>
            <a:endParaRPr lang="es-CO" dirty="0"/>
          </a:p>
        </p:txBody>
      </p:sp>
      <p:pic>
        <p:nvPicPr>
          <p:cNvPr id="11266" name="Picture 2" descr="Definición de HTTP (HyperText Transfer Protocol)"/>
          <p:cNvPicPr>
            <a:picLocks noChangeAspect="1" noChangeArrowheads="1"/>
          </p:cNvPicPr>
          <p:nvPr/>
        </p:nvPicPr>
        <p:blipFill rotWithShape="1">
          <a:blip r:embed="rId2">
            <a:extLst>
              <a:ext uri="{28A0092B-C50C-407E-A947-70E740481C1C}">
                <a14:useLocalDpi xmlns:a14="http://schemas.microsoft.com/office/drawing/2010/main" val="0"/>
              </a:ext>
            </a:extLst>
          </a:blip>
          <a:srcRect t="9581"/>
          <a:stretch/>
        </p:blipFill>
        <p:spPr bwMode="auto">
          <a:xfrm>
            <a:off x="296418" y="2743200"/>
            <a:ext cx="4762500" cy="4263116"/>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Cómo integramos los lenguajes HTML, CSS, y JavaScri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887" y="545829"/>
            <a:ext cx="3460750" cy="174561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6326140" y="4893896"/>
            <a:ext cx="904875" cy="1552575"/>
          </a:xfrm>
          <a:prstGeom prst="rect">
            <a:avLst/>
          </a:prstGeom>
        </p:spPr>
      </p:pic>
      <p:pic>
        <p:nvPicPr>
          <p:cNvPr id="6" name="Imagen 5"/>
          <p:cNvPicPr>
            <a:picLocks noChangeAspect="1"/>
          </p:cNvPicPr>
          <p:nvPr/>
        </p:nvPicPr>
        <p:blipFill>
          <a:blip r:embed="rId5"/>
          <a:stretch>
            <a:fillRect/>
          </a:stretch>
        </p:blipFill>
        <p:spPr>
          <a:xfrm>
            <a:off x="8190796" y="4182836"/>
            <a:ext cx="2387649" cy="626846"/>
          </a:xfrm>
          <a:prstGeom prst="rect">
            <a:avLst/>
          </a:prstGeom>
        </p:spPr>
      </p:pic>
      <p:pic>
        <p:nvPicPr>
          <p:cNvPr id="7" name="Imagen 6"/>
          <p:cNvPicPr>
            <a:picLocks noChangeAspect="1"/>
          </p:cNvPicPr>
          <p:nvPr/>
        </p:nvPicPr>
        <p:blipFill>
          <a:blip r:embed="rId6"/>
          <a:stretch>
            <a:fillRect/>
          </a:stretch>
        </p:blipFill>
        <p:spPr>
          <a:xfrm>
            <a:off x="7591424" y="5103446"/>
            <a:ext cx="4171950" cy="1343025"/>
          </a:xfrm>
          <a:prstGeom prst="rect">
            <a:avLst/>
          </a:prstGeom>
        </p:spPr>
      </p:pic>
      <p:pic>
        <p:nvPicPr>
          <p:cNvPr id="11271" name="Picture 7" descr="Estructura básica de una página Web - html, head y body"/>
          <p:cNvPicPr>
            <a:picLocks noChangeAspect="1" noChangeArrowheads="1"/>
          </p:cNvPicPr>
          <p:nvPr/>
        </p:nvPicPr>
        <p:blipFill rotWithShape="1">
          <a:blip r:embed="rId7">
            <a:extLst>
              <a:ext uri="{28A0092B-C50C-407E-A947-70E740481C1C}">
                <a14:useLocalDpi xmlns:a14="http://schemas.microsoft.com/office/drawing/2010/main" val="0"/>
              </a:ext>
            </a:extLst>
          </a:blip>
          <a:srcRect l="26371" r="28663"/>
          <a:stretch/>
        </p:blipFill>
        <p:spPr bwMode="auto">
          <a:xfrm>
            <a:off x="5419724" y="80423"/>
            <a:ext cx="2533650" cy="2676421"/>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370586" y="1842777"/>
            <a:ext cx="6096000" cy="646331"/>
          </a:xfrm>
          <a:prstGeom prst="rect">
            <a:avLst/>
          </a:prstGeom>
        </p:spPr>
        <p:txBody>
          <a:bodyPr>
            <a:spAutoFit/>
          </a:bodyPr>
          <a:lstStyle/>
          <a:p>
            <a:r>
              <a:rPr lang="es-MX" dirty="0"/>
              <a:t>HTTP es </a:t>
            </a:r>
            <a:r>
              <a:rPr lang="es-MX" dirty="0" smtClean="0"/>
              <a:t>un </a:t>
            </a:r>
            <a:r>
              <a:rPr lang="es-MX" dirty="0"/>
              <a:t>protocolo de aplicación para permitir la comunicación entre sistemas físicamente dispersos.</a:t>
            </a:r>
            <a:endParaRPr lang="es-CO" dirty="0"/>
          </a:p>
        </p:txBody>
      </p:sp>
    </p:spTree>
    <p:extLst>
      <p:ext uri="{BB962C8B-B14F-4D97-AF65-F5344CB8AC3E}">
        <p14:creationId xmlns:p14="http://schemas.microsoft.com/office/powerpoint/2010/main" val="16927521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266"/>
                                        </p:tgtEl>
                                        <p:attrNameLst>
                                          <p:attrName>style.visibility</p:attrName>
                                        </p:attrNameLst>
                                      </p:cBhvr>
                                      <p:to>
                                        <p:strVal val="visible"/>
                                      </p:to>
                                    </p:set>
                                    <p:anim calcmode="lin" valueType="num">
                                      <p:cBhvr additive="base">
                                        <p:cTn id="15" dur="500" fill="hold"/>
                                        <p:tgtEl>
                                          <p:spTgt spid="11266"/>
                                        </p:tgtEl>
                                        <p:attrNameLst>
                                          <p:attrName>ppt_x</p:attrName>
                                        </p:attrNameLst>
                                      </p:cBhvr>
                                      <p:tavLst>
                                        <p:tav tm="0">
                                          <p:val>
                                            <p:strVal val="#ppt_x"/>
                                          </p:val>
                                        </p:tav>
                                        <p:tav tm="100000">
                                          <p:val>
                                            <p:strVal val="#ppt_x"/>
                                          </p:val>
                                        </p:tav>
                                      </p:tavLst>
                                    </p:anim>
                                    <p:anim calcmode="lin" valueType="num">
                                      <p:cBhvr additive="base">
                                        <p:cTn id="16"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1271"/>
                                        </p:tgtEl>
                                        <p:attrNameLst>
                                          <p:attrName>style.visibility</p:attrName>
                                        </p:attrNameLst>
                                      </p:cBhvr>
                                      <p:to>
                                        <p:strVal val="visible"/>
                                      </p:to>
                                    </p:set>
                                    <p:animEffect transition="in" filter="barn(inVertical)">
                                      <p:cBhvr>
                                        <p:cTn id="21" dur="500"/>
                                        <p:tgtEl>
                                          <p:spTgt spid="11271"/>
                                        </p:tgtEl>
                                      </p:cBhvr>
                                    </p:animEffect>
                                  </p:childTnLst>
                                </p:cTn>
                              </p:par>
                              <p:par>
                                <p:cTn id="22" presetID="16" presetClass="entr" presetSubtype="21" fill="hold" nodeType="withEffect">
                                  <p:stCondLst>
                                    <p:cond delay="0"/>
                                  </p:stCondLst>
                                  <p:childTnLst>
                                    <p:set>
                                      <p:cBhvr>
                                        <p:cTn id="23" dur="1" fill="hold">
                                          <p:stCondLst>
                                            <p:cond delay="0"/>
                                          </p:stCondLst>
                                        </p:cTn>
                                        <p:tgtEl>
                                          <p:spTgt spid="11269"/>
                                        </p:tgtEl>
                                        <p:attrNameLst>
                                          <p:attrName>style.visibility</p:attrName>
                                        </p:attrNameLst>
                                      </p:cBhvr>
                                      <p:to>
                                        <p:strVal val="visible"/>
                                      </p:to>
                                    </p:set>
                                    <p:animEffect transition="in" filter="barn(inVertical)">
                                      <p:cBhvr>
                                        <p:cTn id="24" dur="500"/>
                                        <p:tgtEl>
                                          <p:spTgt spid="1126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1000"/>
                                        <p:tgtEl>
                                          <p:spTgt spid="3">
                                            <p:txEl>
                                              <p:pRg st="0" end="0"/>
                                            </p:txEl>
                                          </p:spTgt>
                                        </p:tgtEl>
                                      </p:cBhvr>
                                    </p:animEffect>
                                    <p:anim calcmode="lin" valueType="num">
                                      <p:cBhvr>
                                        <p:cTn id="3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Pandas</a:t>
            </a:r>
            <a:endParaRPr lang="es-CO" dirty="0"/>
          </a:p>
        </p:txBody>
      </p:sp>
      <p:sp>
        <p:nvSpPr>
          <p:cNvPr id="3" name="Marcador de contenido 2"/>
          <p:cNvSpPr>
            <a:spLocks noGrp="1"/>
          </p:cNvSpPr>
          <p:nvPr>
            <p:ph idx="1"/>
          </p:nvPr>
        </p:nvSpPr>
        <p:spPr>
          <a:xfrm>
            <a:off x="657224" y="3549463"/>
            <a:ext cx="10772775" cy="2803212"/>
          </a:xfrm>
        </p:spPr>
        <p:txBody>
          <a:bodyPr>
            <a:normAutofit fontScale="77500" lnSpcReduction="20000"/>
          </a:bodyPr>
          <a:lstStyle/>
          <a:p>
            <a:pPr algn="just"/>
            <a:r>
              <a:rPr lang="es-MX" b="1" dirty="0"/>
              <a:t>Pandas</a:t>
            </a:r>
            <a:r>
              <a:rPr lang="es-MX" dirty="0"/>
              <a:t> nos otorga diversas facilidades para el ““domados de datos””. Nos otorga dos estructuras de datos:</a:t>
            </a:r>
          </a:p>
          <a:p>
            <a:pPr lvl="1" algn="just"/>
            <a:endParaRPr lang="es-MX" b="1" dirty="0" smtClean="0"/>
          </a:p>
          <a:p>
            <a:pPr lvl="1" algn="just"/>
            <a:r>
              <a:rPr lang="es-MX" b="1" dirty="0" smtClean="0"/>
              <a:t>Series</a:t>
            </a:r>
            <a:r>
              <a:rPr lang="es-MX" dirty="0"/>
              <a:t>: Es un array unidimensional que representa una columna.</a:t>
            </a:r>
          </a:p>
          <a:p>
            <a:pPr lvl="1" algn="just"/>
            <a:r>
              <a:rPr lang="es-MX" b="1" dirty="0" smtClean="0"/>
              <a:t>DataFrame</a:t>
            </a:r>
            <a:r>
              <a:rPr lang="es-MX" dirty="0"/>
              <a:t>: Es un conjunto de series que forman una tabla. Se pueden acceder a través de </a:t>
            </a:r>
            <a:r>
              <a:rPr lang="es-MX" dirty="0" smtClean="0"/>
              <a:t>índices </a:t>
            </a:r>
            <a:r>
              <a:rPr lang="es-MX" dirty="0"/>
              <a:t>como una etiqueta(label) o pueden ser posicionales es decir 0 o índice 100. También pueden ser </a:t>
            </a:r>
            <a:r>
              <a:rPr lang="es-MX" b="1" dirty="0"/>
              <a:t>rangos</a:t>
            </a:r>
            <a:r>
              <a:rPr lang="es-MX" dirty="0"/>
              <a:t> o </a:t>
            </a:r>
            <a:r>
              <a:rPr lang="es-MX" i="1" dirty="0" smtClean="0"/>
              <a:t>slices</a:t>
            </a:r>
          </a:p>
          <a:p>
            <a:pPr algn="just"/>
            <a:endParaRPr lang="es-MX" dirty="0"/>
          </a:p>
          <a:p>
            <a:pPr algn="just"/>
            <a:r>
              <a:rPr lang="es-MX" dirty="0"/>
              <a:t>Estas estructuras de datos </a:t>
            </a:r>
            <a:r>
              <a:rPr lang="es-MX" b="1" dirty="0"/>
              <a:t>no son</a:t>
            </a:r>
            <a:r>
              <a:rPr lang="es-MX" dirty="0"/>
              <a:t> contenedores de datos. En Pandas las utilizamos para transformar y enriquecer nuestros datos, manipularlos, manejar los faltantes, realizar operaciones aritméticas, combinar diferentes dataframes en uno solo para obtener una nueva tabla.</a:t>
            </a:r>
          </a:p>
          <a:p>
            <a:pPr algn="just"/>
            <a:endParaRPr lang="es-CO" dirty="0"/>
          </a:p>
        </p:txBody>
      </p:sp>
      <p:pic>
        <p:nvPicPr>
          <p:cNvPr id="1026" name="Picture 2" descr="Pandas:Añadir un DataFrame a otro DataFrame - Asesoresexperto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49" y="765999"/>
            <a:ext cx="4955773" cy="2783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38463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anim calcmode="lin" valueType="num">
                                      <p:cBhvr>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Series y Dataframes</a:t>
            </a:r>
            <a:endParaRPr lang="es-CO" dirty="0"/>
          </a:p>
        </p:txBody>
      </p:sp>
      <p:sp>
        <p:nvSpPr>
          <p:cNvPr id="3" name="Marcador de contenido 2"/>
          <p:cNvSpPr>
            <a:spLocks noGrp="1"/>
          </p:cNvSpPr>
          <p:nvPr>
            <p:ph idx="1"/>
          </p:nvPr>
        </p:nvSpPr>
        <p:spPr>
          <a:xfrm>
            <a:off x="676656" y="2011680"/>
            <a:ext cx="6073059" cy="4268804"/>
          </a:xfrm>
        </p:spPr>
        <p:txBody>
          <a:bodyPr>
            <a:noAutofit/>
          </a:bodyPr>
          <a:lstStyle/>
          <a:p>
            <a:pPr marL="0" indent="0" algn="just">
              <a:buNone/>
            </a:pPr>
            <a:r>
              <a:rPr lang="es-MX" sz="1600" b="1" dirty="0" smtClean="0"/>
              <a:t>Series </a:t>
            </a:r>
          </a:p>
          <a:p>
            <a:pPr algn="just">
              <a:lnSpc>
                <a:spcPct val="120000"/>
              </a:lnSpc>
              <a:spcBef>
                <a:spcPts val="0"/>
              </a:spcBef>
            </a:pPr>
            <a:r>
              <a:rPr lang="es-MX" sz="1200" dirty="0" smtClean="0"/>
              <a:t>- </a:t>
            </a:r>
            <a:r>
              <a:rPr lang="es-MX" sz="1800" dirty="0"/>
              <a:t>Es un vector unidimensional</a:t>
            </a:r>
          </a:p>
          <a:p>
            <a:pPr algn="just">
              <a:lnSpc>
                <a:spcPct val="120000"/>
              </a:lnSpc>
              <a:spcBef>
                <a:spcPts val="0"/>
              </a:spcBef>
            </a:pPr>
            <a:r>
              <a:rPr lang="es-MX" sz="1800" dirty="0"/>
              <a:t>- Se acceden usando posiciones labels </a:t>
            </a:r>
          </a:p>
          <a:p>
            <a:pPr algn="just">
              <a:lnSpc>
                <a:spcPct val="120000"/>
              </a:lnSpc>
              <a:spcBef>
                <a:spcPts val="0"/>
              </a:spcBef>
            </a:pPr>
            <a:r>
              <a:rPr lang="es-MX" sz="1800" dirty="0"/>
              <a:t>- sus datos son homogéneos, es decir solo podemos tener un tipo de dato por cada serie.</a:t>
            </a:r>
          </a:p>
          <a:p>
            <a:pPr algn="just">
              <a:lnSpc>
                <a:spcPct val="120000"/>
              </a:lnSpc>
              <a:spcBef>
                <a:spcPts val="0"/>
              </a:spcBef>
            </a:pPr>
            <a:r>
              <a:rPr lang="es-MX" sz="1800" dirty="0"/>
              <a:t>- Las Series se pueden crear a partir de cualquier secuencia(listas, tuplas, arrays de numpy y diccionarios).</a:t>
            </a:r>
          </a:p>
          <a:p>
            <a:pPr marL="0" indent="0" algn="just">
              <a:buNone/>
            </a:pPr>
            <a:r>
              <a:rPr lang="es-MX" sz="1600" b="1" dirty="0" smtClean="0"/>
              <a:t>DataFrames</a:t>
            </a:r>
            <a:r>
              <a:rPr lang="es-MX" sz="1600" dirty="0"/>
              <a:t> </a:t>
            </a:r>
            <a:endParaRPr lang="es-MX" sz="1600" dirty="0" smtClean="0"/>
          </a:p>
          <a:p>
            <a:pPr marL="0" indent="0" algn="just">
              <a:buNone/>
            </a:pPr>
            <a:endParaRPr lang="es-MX" sz="1600" dirty="0" smtClean="0"/>
          </a:p>
          <a:p>
            <a:pPr algn="just">
              <a:spcBef>
                <a:spcPts val="0"/>
              </a:spcBef>
              <a:buFontTx/>
              <a:buChar char="-"/>
            </a:pPr>
            <a:r>
              <a:rPr lang="es-MX" sz="1800" dirty="0"/>
              <a:t>son simplemente una tabla donde las filas y las columnas tienen </a:t>
            </a:r>
            <a:r>
              <a:rPr lang="es-MX" sz="1800" dirty="0" smtClean="0"/>
              <a:t>etiquetas. </a:t>
            </a:r>
            <a:endParaRPr lang="es-MX" sz="1800" dirty="0"/>
          </a:p>
          <a:p>
            <a:pPr algn="just">
              <a:spcBef>
                <a:spcPts val="0"/>
              </a:spcBef>
              <a:buFontTx/>
              <a:buChar char="-"/>
            </a:pPr>
            <a:r>
              <a:rPr lang="es-MX" sz="1800" dirty="0"/>
              <a:t>se puede construir de diferentes formas siempre que la estructura sea bidimensional. </a:t>
            </a:r>
          </a:p>
          <a:p>
            <a:pPr algn="just">
              <a:spcBef>
                <a:spcPts val="0"/>
              </a:spcBef>
              <a:buFontTx/>
              <a:buChar char="-"/>
            </a:pPr>
            <a:r>
              <a:rPr lang="es-MX" sz="1800" dirty="0"/>
              <a:t>Una matriz y puede ser una lista de listas, lista de tuplas, un diccionario de Python u otro DataFrame.</a:t>
            </a:r>
          </a:p>
        </p:txBody>
      </p:sp>
      <p:pic>
        <p:nvPicPr>
          <p:cNvPr id="6" name="Imagen 5"/>
          <p:cNvPicPr>
            <a:picLocks noChangeAspect="1"/>
          </p:cNvPicPr>
          <p:nvPr/>
        </p:nvPicPr>
        <p:blipFill>
          <a:blip r:embed="rId2"/>
          <a:stretch>
            <a:fillRect/>
          </a:stretch>
        </p:blipFill>
        <p:spPr>
          <a:xfrm>
            <a:off x="6930190" y="876032"/>
            <a:ext cx="3886200" cy="2552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n 6"/>
          <p:cNvPicPr>
            <a:picLocks noChangeAspect="1"/>
          </p:cNvPicPr>
          <p:nvPr/>
        </p:nvPicPr>
        <p:blipFill>
          <a:blip r:embed="rId3"/>
          <a:stretch>
            <a:fillRect/>
          </a:stretch>
        </p:blipFill>
        <p:spPr>
          <a:xfrm>
            <a:off x="6930191" y="3803079"/>
            <a:ext cx="3886200" cy="24774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654687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additive="base">
                                        <p:cTn id="5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Operadores lógicos Python</a:t>
            </a:r>
            <a:endParaRPr lang="es-CO" dirty="0"/>
          </a:p>
        </p:txBody>
      </p:sp>
      <p:pic>
        <p:nvPicPr>
          <p:cNvPr id="6148" name="Picture 4" descr="http://facialix.com/images/logico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75135" y="2509422"/>
            <a:ext cx="5744664" cy="324798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ompuertas Logicas | Wiki Arquitectura Computacional | Fand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401" y="2493547"/>
            <a:ext cx="4317951" cy="3263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6888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Índices y selección</a:t>
            </a:r>
          </a:p>
        </p:txBody>
      </p:sp>
      <p:pic>
        <p:nvPicPr>
          <p:cNvPr id="4" name="Marcador de contenido 3"/>
          <p:cNvPicPr>
            <a:picLocks noGrp="1" noChangeAspect="1"/>
          </p:cNvPicPr>
          <p:nvPr>
            <p:ph idx="1"/>
          </p:nvPr>
        </p:nvPicPr>
        <p:blipFill>
          <a:blip r:embed="rId2"/>
          <a:stretch>
            <a:fillRect/>
          </a:stretch>
        </p:blipFill>
        <p:spPr>
          <a:xfrm>
            <a:off x="2437896" y="1842921"/>
            <a:ext cx="7211429" cy="4868679"/>
          </a:xfrm>
          <a:prstGeom prst="rect">
            <a:avLst/>
          </a:prstGeom>
        </p:spPr>
      </p:pic>
    </p:spTree>
    <p:extLst>
      <p:ext uri="{BB962C8B-B14F-4D97-AF65-F5344CB8AC3E}">
        <p14:creationId xmlns:p14="http://schemas.microsoft.com/office/powerpoint/2010/main" val="279985808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Data wrangling </a:t>
            </a:r>
          </a:p>
        </p:txBody>
      </p:sp>
      <p:sp>
        <p:nvSpPr>
          <p:cNvPr id="3" name="Marcador de contenido 2"/>
          <p:cNvSpPr>
            <a:spLocks noGrp="1"/>
          </p:cNvSpPr>
          <p:nvPr>
            <p:ph idx="1"/>
          </p:nvPr>
        </p:nvSpPr>
        <p:spPr>
          <a:xfrm>
            <a:off x="676656" y="2011681"/>
            <a:ext cx="10536776" cy="1164656"/>
          </a:xfrm>
        </p:spPr>
        <p:txBody>
          <a:bodyPr>
            <a:normAutofit/>
          </a:bodyPr>
          <a:lstStyle/>
          <a:p>
            <a:pPr algn="just"/>
            <a:r>
              <a:rPr lang="es-MX" b="1" dirty="0"/>
              <a:t>Data wrangling</a:t>
            </a:r>
            <a:r>
              <a:rPr lang="es-MX" dirty="0"/>
              <a:t> es una de las actividades más importantes de todos los profesionales de datos. Simplemente </a:t>
            </a:r>
            <a:r>
              <a:rPr lang="es-MX" b="1" dirty="0"/>
              <a:t>es limpiar, transformar y enriquecer el dataset para objetivos posteriores</a:t>
            </a:r>
            <a:r>
              <a:rPr lang="es-MX" dirty="0" smtClean="0"/>
              <a:t>.</a:t>
            </a:r>
          </a:p>
          <a:p>
            <a:pPr algn="just"/>
            <a:endParaRPr lang="es-MX" dirty="0"/>
          </a:p>
        </p:txBody>
      </p:sp>
      <p:pic>
        <p:nvPicPr>
          <p:cNvPr id="4098" name="Picture 2" descr="What is Data wrangling? What are the different steps involved i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1330" y="2815388"/>
            <a:ext cx="4199502" cy="3911409"/>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813025" y="3258736"/>
            <a:ext cx="6096000" cy="3416320"/>
          </a:xfrm>
          <a:prstGeom prst="rect">
            <a:avLst/>
          </a:prstGeom>
        </p:spPr>
        <p:txBody>
          <a:bodyPr>
            <a:spAutoFit/>
          </a:bodyPr>
          <a:lstStyle/>
          <a:p>
            <a:pPr algn="just">
              <a:spcBef>
                <a:spcPts val="0"/>
              </a:spcBef>
            </a:pPr>
            <a:r>
              <a:rPr lang="es-MX" dirty="0">
                <a:solidFill>
                  <a:schemeClr val="tx1">
                    <a:lumMod val="50000"/>
                    <a:lumOff val="50000"/>
                  </a:schemeClr>
                </a:solidFill>
              </a:rPr>
              <a:t>Pandas es una de las herramientas más poderosas para realizar </a:t>
            </a:r>
            <a:r>
              <a:rPr lang="es-MX" dirty="0" smtClean="0">
                <a:solidFill>
                  <a:schemeClr val="tx1">
                    <a:lumMod val="50000"/>
                    <a:lumOff val="50000"/>
                  </a:schemeClr>
                </a:solidFill>
              </a:rPr>
              <a:t>este “</a:t>
            </a:r>
            <a:r>
              <a:rPr lang="es-MX" i="1" dirty="0" smtClean="0">
                <a:solidFill>
                  <a:schemeClr val="tx1">
                    <a:lumMod val="50000"/>
                    <a:lumOff val="50000"/>
                  </a:schemeClr>
                </a:solidFill>
              </a:rPr>
              <a:t>domado</a:t>
            </a:r>
            <a:r>
              <a:rPr lang="es-MX" dirty="0" smtClean="0">
                <a:solidFill>
                  <a:schemeClr val="tx1">
                    <a:lumMod val="50000"/>
                    <a:lumOff val="50000"/>
                  </a:schemeClr>
                </a:solidFill>
              </a:rPr>
              <a:t> </a:t>
            </a:r>
            <a:r>
              <a:rPr lang="es-MX" dirty="0">
                <a:solidFill>
                  <a:schemeClr val="tx1">
                    <a:lumMod val="50000"/>
                    <a:lumOff val="50000"/>
                  </a:schemeClr>
                </a:solidFill>
              </a:rPr>
              <a:t>de datos”. Recordemos que Pandas trae muchas de sus </a:t>
            </a:r>
            <a:r>
              <a:rPr lang="es-MX" dirty="0" smtClean="0">
                <a:solidFill>
                  <a:schemeClr val="tx1">
                    <a:lumMod val="50000"/>
                    <a:lumOff val="50000"/>
                  </a:schemeClr>
                </a:solidFill>
              </a:rPr>
              <a:t>abstracciones </a:t>
            </a:r>
            <a:r>
              <a:rPr lang="es-MX" dirty="0">
                <a:solidFill>
                  <a:schemeClr val="tx1">
                    <a:lumMod val="50000"/>
                    <a:lumOff val="50000"/>
                  </a:schemeClr>
                </a:solidFill>
              </a:rPr>
              <a:t>del lenguaje R, pero nos otorga lo mejor de ambos </a:t>
            </a:r>
            <a:r>
              <a:rPr lang="es-MX" dirty="0" smtClean="0">
                <a:solidFill>
                  <a:schemeClr val="tx1">
                    <a:lumMod val="50000"/>
                    <a:lumOff val="50000"/>
                  </a:schemeClr>
                </a:solidFill>
              </a:rPr>
              <a:t>mundos, por </a:t>
            </a:r>
            <a:r>
              <a:rPr lang="es-MX" dirty="0">
                <a:solidFill>
                  <a:schemeClr val="tx1">
                    <a:lumMod val="50000"/>
                    <a:lumOff val="50000"/>
                  </a:schemeClr>
                </a:solidFill>
              </a:rPr>
              <a:t>eso es tan popular</a:t>
            </a:r>
            <a:r>
              <a:rPr lang="es-MX" dirty="0" smtClean="0">
                <a:solidFill>
                  <a:schemeClr val="tx1">
                    <a:lumMod val="50000"/>
                    <a:lumOff val="50000"/>
                  </a:schemeClr>
                </a:solidFill>
              </a:rPr>
              <a:t>.</a:t>
            </a:r>
          </a:p>
          <a:p>
            <a:pPr algn="just">
              <a:spcBef>
                <a:spcPts val="0"/>
              </a:spcBef>
            </a:pPr>
            <a:endParaRPr lang="es-MX" dirty="0">
              <a:solidFill>
                <a:schemeClr val="tx1">
                  <a:lumMod val="50000"/>
                  <a:lumOff val="50000"/>
                </a:schemeClr>
              </a:solidFill>
            </a:endParaRPr>
          </a:p>
          <a:p>
            <a:pPr algn="just"/>
            <a:r>
              <a:rPr lang="es-MX" b="1" dirty="0">
                <a:solidFill>
                  <a:schemeClr val="tx1">
                    <a:lumMod val="50000"/>
                    <a:lumOff val="50000"/>
                  </a:schemeClr>
                </a:solidFill>
              </a:rPr>
              <a:t>Nos permite:</a:t>
            </a:r>
          </a:p>
          <a:p>
            <a:pPr algn="just">
              <a:spcBef>
                <a:spcPts val="0"/>
              </a:spcBef>
            </a:pPr>
            <a:endParaRPr lang="es-MX" dirty="0" smtClean="0">
              <a:solidFill>
                <a:schemeClr val="tx1">
                  <a:lumMod val="50000"/>
                  <a:lumOff val="50000"/>
                </a:schemeClr>
              </a:solidFill>
            </a:endParaRPr>
          </a:p>
          <a:p>
            <a:pPr algn="just">
              <a:spcBef>
                <a:spcPts val="0"/>
              </a:spcBef>
            </a:pPr>
            <a:r>
              <a:rPr lang="es-MX" dirty="0" smtClean="0">
                <a:solidFill>
                  <a:schemeClr val="tx1">
                    <a:lumMod val="50000"/>
                    <a:lumOff val="50000"/>
                  </a:schemeClr>
                </a:solidFill>
              </a:rPr>
              <a:t>- </a:t>
            </a:r>
            <a:r>
              <a:rPr lang="es-MX" dirty="0">
                <a:solidFill>
                  <a:schemeClr val="tx1">
                    <a:lumMod val="50000"/>
                    <a:lumOff val="50000"/>
                  </a:schemeClr>
                </a:solidFill>
              </a:rPr>
              <a:t>generar transformaciones con gran facilidad.</a:t>
            </a:r>
          </a:p>
          <a:p>
            <a:pPr algn="just">
              <a:spcBef>
                <a:spcPts val="0"/>
              </a:spcBef>
            </a:pPr>
            <a:r>
              <a:rPr lang="es-MX" dirty="0">
                <a:solidFill>
                  <a:schemeClr val="tx1">
                    <a:lumMod val="50000"/>
                    <a:lumOff val="50000"/>
                  </a:schemeClr>
                </a:solidFill>
              </a:rPr>
              <a:t>- trabajar rápidamente con </a:t>
            </a:r>
            <a:r>
              <a:rPr lang="es-MX" dirty="0" err="1">
                <a:solidFill>
                  <a:schemeClr val="tx1">
                    <a:lumMod val="50000"/>
                    <a:lumOff val="50000"/>
                  </a:schemeClr>
                </a:solidFill>
              </a:rPr>
              <a:t>datasets</a:t>
            </a:r>
            <a:r>
              <a:rPr lang="es-MX" dirty="0">
                <a:solidFill>
                  <a:schemeClr val="tx1">
                    <a:lumMod val="50000"/>
                    <a:lumOff val="50000"/>
                  </a:schemeClr>
                </a:solidFill>
              </a:rPr>
              <a:t> grandes</a:t>
            </a:r>
          </a:p>
          <a:p>
            <a:pPr algn="just">
              <a:spcBef>
                <a:spcPts val="0"/>
              </a:spcBef>
            </a:pPr>
            <a:r>
              <a:rPr lang="es-MX" dirty="0">
                <a:solidFill>
                  <a:schemeClr val="tx1">
                    <a:lumMod val="50000"/>
                    <a:lumOff val="50000"/>
                  </a:schemeClr>
                </a:solidFill>
              </a:rPr>
              <a:t>- detectar y reemplazar faltantes</a:t>
            </a:r>
          </a:p>
          <a:p>
            <a:pPr algn="just">
              <a:spcBef>
                <a:spcPts val="0"/>
              </a:spcBef>
            </a:pPr>
            <a:r>
              <a:rPr lang="es-MX" dirty="0">
                <a:solidFill>
                  <a:schemeClr val="tx1">
                    <a:lumMod val="50000"/>
                    <a:lumOff val="50000"/>
                  </a:schemeClr>
                </a:solidFill>
              </a:rPr>
              <a:t>- agrupar y resumir nuestros datos</a:t>
            </a:r>
          </a:p>
          <a:p>
            <a:pPr algn="just">
              <a:spcBef>
                <a:spcPts val="0"/>
              </a:spcBef>
            </a:pPr>
            <a:r>
              <a:rPr lang="es-MX" dirty="0">
                <a:solidFill>
                  <a:schemeClr val="tx1">
                    <a:lumMod val="50000"/>
                    <a:lumOff val="50000"/>
                  </a:schemeClr>
                </a:solidFill>
              </a:rPr>
              <a:t>- visualizar nuestros resultados.</a:t>
            </a:r>
          </a:p>
        </p:txBody>
      </p:sp>
    </p:spTree>
    <p:extLst>
      <p:ext uri="{BB962C8B-B14F-4D97-AF65-F5344CB8AC3E}">
        <p14:creationId xmlns:p14="http://schemas.microsoft.com/office/powerpoint/2010/main" val="8449474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Enriquecimiento de datos</a:t>
            </a:r>
            <a:endParaRPr lang="es-CO" dirty="0"/>
          </a:p>
        </p:txBody>
      </p:sp>
      <p:sp>
        <p:nvSpPr>
          <p:cNvPr id="3" name="Marcador de contenido 2"/>
          <p:cNvSpPr>
            <a:spLocks noGrp="1"/>
          </p:cNvSpPr>
          <p:nvPr>
            <p:ph idx="1"/>
          </p:nvPr>
        </p:nvSpPr>
        <p:spPr>
          <a:xfrm>
            <a:off x="676656" y="2011680"/>
            <a:ext cx="7781545" cy="863867"/>
          </a:xfrm>
        </p:spPr>
        <p:txBody>
          <a:bodyPr>
            <a:normAutofit fontScale="92500"/>
          </a:bodyPr>
          <a:lstStyle/>
          <a:p>
            <a:pPr algn="just"/>
            <a:r>
              <a:rPr lang="es-MX" dirty="0"/>
              <a:t>Podemos enriquecer nuestra tabla con información adicional, un poco de información numérica para realizar análisis posterior.</a:t>
            </a:r>
          </a:p>
          <a:p>
            <a:pPr algn="just"/>
            <a:endParaRPr lang="es-MX" dirty="0" smtClean="0"/>
          </a:p>
        </p:txBody>
      </p:sp>
      <p:sp>
        <p:nvSpPr>
          <p:cNvPr id="7" name="Título 1"/>
          <p:cNvSpPr txBox="1">
            <a:spLocks/>
          </p:cNvSpPr>
          <p:nvPr/>
        </p:nvSpPr>
        <p:spPr>
          <a:xfrm>
            <a:off x="657223" y="2528859"/>
            <a:ext cx="10772775" cy="165819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s-MX" dirty="0"/>
              <a:t>Valores duplicados</a:t>
            </a:r>
          </a:p>
        </p:txBody>
      </p:sp>
      <p:sp>
        <p:nvSpPr>
          <p:cNvPr id="8" name="Rectángulo 7"/>
          <p:cNvSpPr/>
          <p:nvPr/>
        </p:nvSpPr>
        <p:spPr>
          <a:xfrm>
            <a:off x="786063" y="4013539"/>
            <a:ext cx="7672138" cy="1938992"/>
          </a:xfrm>
          <a:prstGeom prst="rect">
            <a:avLst/>
          </a:prstGeom>
        </p:spPr>
        <p:txBody>
          <a:bodyPr wrap="square">
            <a:spAutoFit/>
          </a:bodyPr>
          <a:lstStyle/>
          <a:p>
            <a:pPr algn="just"/>
            <a:r>
              <a:rPr lang="es-MX" sz="2000" dirty="0">
                <a:solidFill>
                  <a:schemeClr val="tx1">
                    <a:lumMod val="85000"/>
                    <a:lumOff val="15000"/>
                  </a:schemeClr>
                </a:solidFill>
              </a:rPr>
              <a:t>Estos valores duplicados es importantes identificarlos y removerlos de nuestro </a:t>
            </a:r>
            <a:r>
              <a:rPr lang="es-MX" sz="2000" b="1" dirty="0" err="1">
                <a:solidFill>
                  <a:schemeClr val="tx1">
                    <a:lumMod val="85000"/>
                    <a:lumOff val="15000"/>
                  </a:schemeClr>
                </a:solidFill>
              </a:rPr>
              <a:t>datasets</a:t>
            </a:r>
            <a:r>
              <a:rPr lang="es-MX" sz="2000" dirty="0">
                <a:solidFill>
                  <a:schemeClr val="tx1">
                    <a:lumMod val="85000"/>
                    <a:lumOff val="15000"/>
                  </a:schemeClr>
                </a:solidFill>
              </a:rPr>
              <a:t> para que esos valores no generen un peso no justificado dentro del análisis a realizar dentro de nuestro </a:t>
            </a:r>
            <a:r>
              <a:rPr lang="es-MX" sz="2000" dirty="0" smtClean="0">
                <a:solidFill>
                  <a:schemeClr val="tx1">
                    <a:lumMod val="85000"/>
                    <a:lumOff val="15000"/>
                  </a:schemeClr>
                </a:solidFill>
              </a:rPr>
              <a:t>Pipelines.</a:t>
            </a:r>
          </a:p>
          <a:p>
            <a:pPr algn="just"/>
            <a:endParaRPr lang="es-MX" sz="2400" dirty="0" smtClean="0">
              <a:solidFill>
                <a:schemeClr val="tx1">
                  <a:lumMod val="85000"/>
                  <a:lumOff val="15000"/>
                </a:schemeClr>
              </a:solidFill>
            </a:endParaRPr>
          </a:p>
          <a:p>
            <a:pPr algn="just"/>
            <a:r>
              <a:rPr lang="es-MX" dirty="0" smtClean="0">
                <a:solidFill>
                  <a:schemeClr val="tx1">
                    <a:lumMod val="50000"/>
                    <a:lumOff val="50000"/>
                  </a:schemeClr>
                </a:solidFill>
              </a:rPr>
              <a:t>Pandas nos otorga la función </a:t>
            </a:r>
            <a:r>
              <a:rPr lang="es-MX" dirty="0" err="1" smtClean="0">
                <a:solidFill>
                  <a:schemeClr val="tx1">
                    <a:lumMod val="50000"/>
                    <a:lumOff val="50000"/>
                  </a:schemeClr>
                </a:solidFill>
              </a:rPr>
              <a:t>drop_duplicates</a:t>
            </a:r>
            <a:r>
              <a:rPr lang="es-MX" dirty="0" smtClean="0">
                <a:solidFill>
                  <a:schemeClr val="tx1">
                    <a:lumMod val="50000"/>
                    <a:lumOff val="50000"/>
                  </a:schemeClr>
                </a:solidFill>
              </a:rPr>
              <a:t> para eliminar estos valores duplicados</a:t>
            </a:r>
            <a:r>
              <a:rPr lang="es-MX" sz="1400" dirty="0" smtClean="0">
                <a:solidFill>
                  <a:schemeClr val="tx1">
                    <a:lumMod val="50000"/>
                    <a:lumOff val="50000"/>
                  </a:schemeClr>
                </a:solidFill>
              </a:rPr>
              <a:t>.</a:t>
            </a:r>
            <a:endParaRPr lang="es-MX" sz="1400" dirty="0">
              <a:solidFill>
                <a:schemeClr val="tx1">
                  <a:lumMod val="50000"/>
                  <a:lumOff val="50000"/>
                </a:schemeClr>
              </a:solidFill>
            </a:endParaRPr>
          </a:p>
        </p:txBody>
      </p:sp>
      <p:pic>
        <p:nvPicPr>
          <p:cNvPr id="6148" name="Picture 4" descr="Enriquecimiento de Datos | Merlin Data Qua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7363" y="308590"/>
            <a:ext cx="3808111" cy="277095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Expertos en Excel - Personal Consulting S.A.: ¿Cómo valida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7041" y="4075799"/>
            <a:ext cx="3390690" cy="2060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198221"/>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15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¿Cómo trabajar con datos faltantes?</a:t>
            </a:r>
            <a:endParaRPr lang="es-CO" dirty="0"/>
          </a:p>
        </p:txBody>
      </p:sp>
      <p:sp>
        <p:nvSpPr>
          <p:cNvPr id="3" name="Marcador de contenido 2"/>
          <p:cNvSpPr>
            <a:spLocks noGrp="1"/>
          </p:cNvSpPr>
          <p:nvPr>
            <p:ph idx="1"/>
          </p:nvPr>
        </p:nvSpPr>
        <p:spPr>
          <a:xfrm>
            <a:off x="676656" y="2011681"/>
            <a:ext cx="10536776" cy="4473340"/>
          </a:xfrm>
        </p:spPr>
        <p:txBody>
          <a:bodyPr>
            <a:normAutofit/>
          </a:bodyPr>
          <a:lstStyle/>
          <a:p>
            <a:pPr algn="just"/>
            <a:r>
              <a:rPr lang="es-MX" dirty="0"/>
              <a:t>Los datos faltantes representan un verdadero problema sobre todo cuando estamos realizando agregaciones. </a:t>
            </a:r>
            <a:endParaRPr lang="es-MX" dirty="0" smtClean="0"/>
          </a:p>
          <a:p>
            <a:pPr algn="ctr"/>
            <a:r>
              <a:rPr lang="es-MX" sz="2000" i="1" dirty="0" smtClean="0"/>
              <a:t>“Imagina </a:t>
            </a:r>
            <a:r>
              <a:rPr lang="es-MX" sz="2000" i="1" dirty="0"/>
              <a:t>que tenemos datos faltantes y los llenamos con 0, pero eso haría que la distribución de datos se modificaría radicalmente. Podemos eliminar los registros, pero la fuerza de nuestras conclusiones se debilita</a:t>
            </a:r>
            <a:r>
              <a:rPr lang="es-MX" sz="2000" i="1" dirty="0" smtClean="0"/>
              <a:t>.”</a:t>
            </a:r>
          </a:p>
          <a:p>
            <a:pPr algn="just"/>
            <a:endParaRPr lang="es-MX" i="1" dirty="0"/>
          </a:p>
          <a:p>
            <a:pPr algn="just"/>
            <a:endParaRPr lang="es-MX" dirty="0"/>
          </a:p>
        </p:txBody>
      </p:sp>
      <p:pic>
        <p:nvPicPr>
          <p:cNvPr id="6" name="Imagen 5"/>
          <p:cNvPicPr>
            <a:picLocks noChangeAspect="1"/>
          </p:cNvPicPr>
          <p:nvPr/>
        </p:nvPicPr>
        <p:blipFill>
          <a:blip r:embed="rId2"/>
          <a:stretch>
            <a:fillRect/>
          </a:stretch>
        </p:blipFill>
        <p:spPr>
          <a:xfrm>
            <a:off x="806116" y="4056146"/>
            <a:ext cx="7620000" cy="2428875"/>
          </a:xfrm>
          <a:prstGeom prst="rect">
            <a:avLst/>
          </a:prstGeom>
        </p:spPr>
      </p:pic>
      <p:pic>
        <p:nvPicPr>
          <p:cNvPr id="5123" name="Picture 3" descr="Datos faltantes en gráfico de análisis de línea | Icono Gratis"/>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66092" y="2735930"/>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1315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Combinación, agrupación y agregación de datos</a:t>
            </a:r>
            <a:endParaRPr lang="es-CO" dirty="0"/>
          </a:p>
        </p:txBody>
      </p:sp>
      <p:pic>
        <p:nvPicPr>
          <p:cNvPr id="4" name="Imagen 3"/>
          <p:cNvPicPr>
            <a:picLocks noChangeAspect="1"/>
          </p:cNvPicPr>
          <p:nvPr/>
        </p:nvPicPr>
        <p:blipFill>
          <a:blip r:embed="rId2"/>
          <a:stretch>
            <a:fillRect/>
          </a:stretch>
        </p:blipFill>
        <p:spPr>
          <a:xfrm>
            <a:off x="810097" y="4994494"/>
            <a:ext cx="6580271" cy="1396880"/>
          </a:xfrm>
          <a:prstGeom prst="rect">
            <a:avLst/>
          </a:prstGeom>
        </p:spPr>
      </p:pic>
      <p:pic>
        <p:nvPicPr>
          <p:cNvPr id="5" name="Imagen 4"/>
          <p:cNvPicPr>
            <a:picLocks noChangeAspect="1"/>
          </p:cNvPicPr>
          <p:nvPr/>
        </p:nvPicPr>
        <p:blipFill>
          <a:blip r:embed="rId3"/>
          <a:stretch>
            <a:fillRect/>
          </a:stretch>
        </p:blipFill>
        <p:spPr>
          <a:xfrm>
            <a:off x="810097" y="2342283"/>
            <a:ext cx="6261489" cy="2652211"/>
          </a:xfrm>
          <a:prstGeom prst="rect">
            <a:avLst/>
          </a:prstGeom>
        </p:spPr>
      </p:pic>
      <p:pic>
        <p:nvPicPr>
          <p:cNvPr id="7172" name="Picture 4" descr="Tratamiento de los datos: OLTP, OLAP, Data Warehouse"/>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71586" y="2805390"/>
            <a:ext cx="4428289" cy="2791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8395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a:stretch>
            <a:fillRect/>
          </a:stretch>
        </p:blipFill>
        <p:spPr>
          <a:xfrm>
            <a:off x="8891127" y="4405535"/>
            <a:ext cx="2779909" cy="2127584"/>
          </a:xfrm>
          <a:prstGeom prst="rect">
            <a:avLst/>
          </a:prstGeom>
        </p:spPr>
      </p:pic>
      <p:pic>
        <p:nvPicPr>
          <p:cNvPr id="7" name="Imagen 6"/>
          <p:cNvPicPr>
            <a:picLocks noChangeAspect="1"/>
          </p:cNvPicPr>
          <p:nvPr/>
        </p:nvPicPr>
        <p:blipFill>
          <a:blip r:embed="rId3"/>
          <a:stretch>
            <a:fillRect/>
          </a:stretch>
        </p:blipFill>
        <p:spPr>
          <a:xfrm>
            <a:off x="1580526" y="4695365"/>
            <a:ext cx="2878801" cy="1830143"/>
          </a:xfrm>
          <a:prstGeom prst="rect">
            <a:avLst/>
          </a:prstGeom>
        </p:spPr>
      </p:pic>
      <p:pic>
        <p:nvPicPr>
          <p:cNvPr id="9" name="Imagen 8"/>
          <p:cNvPicPr>
            <a:picLocks noChangeAspect="1"/>
          </p:cNvPicPr>
          <p:nvPr/>
        </p:nvPicPr>
        <p:blipFill>
          <a:blip r:embed="rId4"/>
          <a:stretch>
            <a:fillRect/>
          </a:stretch>
        </p:blipFill>
        <p:spPr>
          <a:xfrm>
            <a:off x="5603852" y="4693196"/>
            <a:ext cx="2341002" cy="1778302"/>
          </a:xfrm>
          <a:prstGeom prst="rect">
            <a:avLst/>
          </a:prstGeom>
        </p:spPr>
      </p:pic>
      <p:sp>
        <p:nvSpPr>
          <p:cNvPr id="2" name="Título 1"/>
          <p:cNvSpPr>
            <a:spLocks noGrp="1"/>
          </p:cNvSpPr>
          <p:nvPr>
            <p:ph type="title"/>
          </p:nvPr>
        </p:nvSpPr>
        <p:spPr/>
        <p:txBody>
          <a:bodyPr/>
          <a:lstStyle/>
          <a:p>
            <a:r>
              <a:rPr lang="es-MX" dirty="0" smtClean="0"/>
              <a:t>Visualización de datos</a:t>
            </a:r>
            <a:endParaRPr lang="es-CO" dirty="0"/>
          </a:p>
        </p:txBody>
      </p:sp>
      <p:sp>
        <p:nvSpPr>
          <p:cNvPr id="3" name="Marcador de contenido 2"/>
          <p:cNvSpPr>
            <a:spLocks noGrp="1"/>
          </p:cNvSpPr>
          <p:nvPr>
            <p:ph idx="1"/>
          </p:nvPr>
        </p:nvSpPr>
        <p:spPr/>
        <p:txBody>
          <a:bodyPr/>
          <a:lstStyle/>
          <a:p>
            <a:r>
              <a:rPr lang="es-MX" dirty="0"/>
              <a:t>Los usos de Pandas proporcionan múltiples formas de hacer gráficos de los datos dentro del marco de datos. Utiliza </a:t>
            </a:r>
            <a:r>
              <a:rPr lang="es-MX" dirty="0" err="1">
                <a:hlinkClick r:id="rId5"/>
              </a:rPr>
              <a:t>matplotlib</a:t>
            </a:r>
            <a:r>
              <a:rPr lang="es-MX" dirty="0"/>
              <a:t> para ese propósito.</a:t>
            </a:r>
            <a:endParaRPr lang="es-CO" dirty="0"/>
          </a:p>
        </p:txBody>
      </p:sp>
      <p:pic>
        <p:nvPicPr>
          <p:cNvPr id="4" name="Imagen 3"/>
          <p:cNvPicPr>
            <a:picLocks noChangeAspect="1"/>
          </p:cNvPicPr>
          <p:nvPr/>
        </p:nvPicPr>
        <p:blipFill>
          <a:blip r:embed="rId6"/>
          <a:stretch>
            <a:fillRect/>
          </a:stretch>
        </p:blipFill>
        <p:spPr>
          <a:xfrm>
            <a:off x="306054" y="2827971"/>
            <a:ext cx="2713873" cy="2279653"/>
          </a:xfrm>
          <a:prstGeom prst="rect">
            <a:avLst/>
          </a:prstGeom>
        </p:spPr>
      </p:pic>
      <p:pic>
        <p:nvPicPr>
          <p:cNvPr id="5" name="Imagen 4"/>
          <p:cNvPicPr>
            <a:picLocks noChangeAspect="1"/>
          </p:cNvPicPr>
          <p:nvPr/>
        </p:nvPicPr>
        <p:blipFill>
          <a:blip r:embed="rId7"/>
          <a:stretch>
            <a:fillRect/>
          </a:stretch>
        </p:blipFill>
        <p:spPr>
          <a:xfrm>
            <a:off x="3390530" y="2882265"/>
            <a:ext cx="2960030" cy="2399598"/>
          </a:xfrm>
          <a:prstGeom prst="rect">
            <a:avLst/>
          </a:prstGeom>
        </p:spPr>
      </p:pic>
      <p:pic>
        <p:nvPicPr>
          <p:cNvPr id="6" name="Imagen 5"/>
          <p:cNvPicPr>
            <a:picLocks noChangeAspect="1"/>
          </p:cNvPicPr>
          <p:nvPr/>
        </p:nvPicPr>
        <p:blipFill>
          <a:blip r:embed="rId8"/>
          <a:stretch>
            <a:fillRect/>
          </a:stretch>
        </p:blipFill>
        <p:spPr>
          <a:xfrm>
            <a:off x="6721162" y="2827971"/>
            <a:ext cx="3313175" cy="2588694"/>
          </a:xfrm>
          <a:prstGeom prst="rect">
            <a:avLst/>
          </a:prstGeom>
        </p:spPr>
      </p:pic>
      <p:pic>
        <p:nvPicPr>
          <p:cNvPr id="8" name="Imagen 7"/>
          <p:cNvPicPr>
            <a:picLocks noChangeAspect="1"/>
          </p:cNvPicPr>
          <p:nvPr/>
        </p:nvPicPr>
        <p:blipFill>
          <a:blip r:embed="rId9"/>
          <a:stretch>
            <a:fillRect/>
          </a:stretch>
        </p:blipFill>
        <p:spPr>
          <a:xfrm>
            <a:off x="306054" y="6523014"/>
            <a:ext cx="4848225" cy="219075"/>
          </a:xfrm>
          <a:prstGeom prst="rect">
            <a:avLst/>
          </a:prstGeom>
        </p:spPr>
      </p:pic>
      <p:pic>
        <p:nvPicPr>
          <p:cNvPr id="10" name="Imagen 9"/>
          <p:cNvPicPr>
            <a:picLocks noChangeAspect="1"/>
          </p:cNvPicPr>
          <p:nvPr/>
        </p:nvPicPr>
        <p:blipFill rotWithShape="1">
          <a:blip r:embed="rId10"/>
          <a:srcRect b="13754"/>
          <a:stretch/>
        </p:blipFill>
        <p:spPr>
          <a:xfrm>
            <a:off x="5363197" y="6492828"/>
            <a:ext cx="2967037" cy="322940"/>
          </a:xfrm>
          <a:prstGeom prst="rect">
            <a:avLst/>
          </a:prstGeom>
        </p:spPr>
      </p:pic>
    </p:spTree>
    <p:extLst>
      <p:ext uri="{BB962C8B-B14F-4D97-AF65-F5344CB8AC3E}">
        <p14:creationId xmlns:p14="http://schemas.microsoft.com/office/powerpoint/2010/main" val="8207865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1000"/>
                                        <p:tgtEl>
                                          <p:spTgt spid="7"/>
                                        </p:tgtEl>
                                      </p:cBhvr>
                                    </p:animEffect>
                                    <p:anim calcmode="lin" valueType="num">
                                      <p:cBhvr>
                                        <p:cTn id="55" dur="1000" fill="hold"/>
                                        <p:tgtEl>
                                          <p:spTgt spid="7"/>
                                        </p:tgtEl>
                                        <p:attrNameLst>
                                          <p:attrName>ppt_x</p:attrName>
                                        </p:attrNameLst>
                                      </p:cBhvr>
                                      <p:tavLst>
                                        <p:tav tm="0">
                                          <p:val>
                                            <p:strVal val="#ppt_x"/>
                                          </p:val>
                                        </p:tav>
                                        <p:tav tm="100000">
                                          <p:val>
                                            <p:strVal val="#ppt_x"/>
                                          </p:val>
                                        </p:tav>
                                      </p:tavLst>
                                    </p:anim>
                                    <p:anim calcmode="lin" valueType="num">
                                      <p:cBhvr>
                                        <p:cTn id="5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4" name="Picture 12" descr="AWS vs. Azure vs. Google: Cual es el mejor servicio en la n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9322" y="2392683"/>
            <a:ext cx="4512677" cy="193904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MX" dirty="0" smtClean="0"/>
              <a:t>Cargar datos</a:t>
            </a:r>
            <a:endParaRPr lang="es-CO" dirty="0"/>
          </a:p>
        </p:txBody>
      </p:sp>
      <p:sp>
        <p:nvSpPr>
          <p:cNvPr id="3" name="Marcador de contenido 2"/>
          <p:cNvSpPr>
            <a:spLocks noGrp="1"/>
          </p:cNvSpPr>
          <p:nvPr>
            <p:ph idx="1"/>
          </p:nvPr>
        </p:nvSpPr>
        <p:spPr>
          <a:xfrm>
            <a:off x="676656" y="2011680"/>
            <a:ext cx="6506197" cy="2542734"/>
          </a:xfrm>
        </p:spPr>
        <p:txBody>
          <a:bodyPr>
            <a:normAutofit fontScale="85000" lnSpcReduction="20000"/>
          </a:bodyPr>
          <a:lstStyle/>
          <a:p>
            <a:pPr algn="just"/>
            <a:r>
              <a:rPr lang="es-MX" b="1" dirty="0" smtClean="0"/>
              <a:t>Procesamiento </a:t>
            </a:r>
            <a:r>
              <a:rPr lang="es-MX" b="1" dirty="0"/>
              <a:t>de bloque</a:t>
            </a:r>
            <a:r>
              <a:rPr lang="es-MX" dirty="0"/>
              <a:t>: Estamos hablando de datos históricos, qué sucedió ayer, en el trimestre pasado, cuáles fueron las ventas del año anterior o de los últimos cinco años. Nos permite realizar el procesamiento de manera eficiente.</a:t>
            </a:r>
          </a:p>
          <a:p>
            <a:pPr algn="just"/>
            <a:r>
              <a:rPr lang="es-MX" b="1" dirty="0"/>
              <a:t>Procesamiento en chorro</a:t>
            </a:r>
            <a:r>
              <a:rPr lang="es-MX" dirty="0"/>
              <a:t>: Significa que estamos procesando los datos conforme van llegando, las transformaciones se realizan en tiempo real, Este tipo de sistema nos sirven para cuando queremos realizar decisiones en donde la importancia del tiempo es fundamental</a:t>
            </a:r>
            <a:r>
              <a:rPr lang="es-MX" dirty="0" smtClean="0"/>
              <a:t>.</a:t>
            </a:r>
            <a:r>
              <a:rPr lang="es-MX" dirty="0"/>
              <a:t/>
            </a:r>
            <a:br>
              <a:rPr lang="es-MX" dirty="0"/>
            </a:br>
            <a:endParaRPr lang="es-CO" dirty="0"/>
          </a:p>
        </p:txBody>
      </p:sp>
      <p:pic>
        <p:nvPicPr>
          <p:cNvPr id="5" name="Imagen 4"/>
          <p:cNvPicPr>
            <a:picLocks noChangeAspect="1"/>
          </p:cNvPicPr>
          <p:nvPr/>
        </p:nvPicPr>
        <p:blipFill>
          <a:blip r:embed="rId3"/>
          <a:stretch>
            <a:fillRect/>
          </a:stretch>
        </p:blipFill>
        <p:spPr>
          <a:xfrm>
            <a:off x="10376484" y="499533"/>
            <a:ext cx="1638300" cy="1238250"/>
          </a:xfrm>
          <a:prstGeom prst="rect">
            <a:avLst/>
          </a:prstGeom>
        </p:spPr>
      </p:pic>
      <p:pic>
        <p:nvPicPr>
          <p:cNvPr id="7" name="Imagen 6"/>
          <p:cNvPicPr>
            <a:picLocks noChangeAspect="1"/>
          </p:cNvPicPr>
          <p:nvPr/>
        </p:nvPicPr>
        <p:blipFill>
          <a:blip r:embed="rId4"/>
          <a:stretch>
            <a:fillRect/>
          </a:stretch>
        </p:blipFill>
        <p:spPr>
          <a:xfrm>
            <a:off x="7602954" y="200768"/>
            <a:ext cx="2457450" cy="1304925"/>
          </a:xfrm>
          <a:prstGeom prst="rect">
            <a:avLst/>
          </a:prstGeom>
        </p:spPr>
      </p:pic>
      <p:pic>
        <p:nvPicPr>
          <p:cNvPr id="8200" name="Picture 8" descr="Difference between SQL and NoSQL by Kadam Technologies"/>
          <p:cNvPicPr>
            <a:picLocks noChangeAspect="1" noChangeArrowheads="1"/>
          </p:cNvPicPr>
          <p:nvPr/>
        </p:nvPicPr>
        <p:blipFill rotWithShape="1">
          <a:blip r:embed="rId5">
            <a:extLst>
              <a:ext uri="{28A0092B-C50C-407E-A947-70E740481C1C}">
                <a14:useLocalDpi xmlns:a14="http://schemas.microsoft.com/office/drawing/2010/main" val="0"/>
              </a:ext>
            </a:extLst>
          </a:blip>
          <a:srcRect b="7058"/>
          <a:stretch/>
        </p:blipFill>
        <p:spPr bwMode="auto">
          <a:xfrm>
            <a:off x="7602954" y="4650666"/>
            <a:ext cx="4263189" cy="1805056"/>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a:blip r:embed="rId6"/>
          <a:stretch>
            <a:fillRect/>
          </a:stretch>
        </p:blipFill>
        <p:spPr>
          <a:xfrm>
            <a:off x="8956595" y="2462947"/>
            <a:ext cx="440067" cy="440067"/>
          </a:xfrm>
          <a:prstGeom prst="rect">
            <a:avLst/>
          </a:prstGeom>
        </p:spPr>
      </p:pic>
      <p:sp>
        <p:nvSpPr>
          <p:cNvPr id="10" name="Rectángulo 9"/>
          <p:cNvSpPr/>
          <p:nvPr/>
        </p:nvSpPr>
        <p:spPr>
          <a:xfrm>
            <a:off x="971991" y="4650666"/>
            <a:ext cx="6096000" cy="2031325"/>
          </a:xfrm>
          <a:prstGeom prst="rect">
            <a:avLst/>
          </a:prstGeom>
        </p:spPr>
        <p:txBody>
          <a:bodyPr>
            <a:spAutoFit/>
          </a:bodyPr>
          <a:lstStyle/>
          <a:p>
            <a:pPr algn="just"/>
            <a:r>
              <a:rPr lang="es-MX" sz="1400" dirty="0"/>
              <a:t>El criterio principal a tener en cuenta: El tiempo que tienes. Si bien los sistemas open </a:t>
            </a:r>
            <a:r>
              <a:rPr lang="es-MX" sz="1400" dirty="0" err="1"/>
              <a:t>source</a:t>
            </a:r>
            <a:r>
              <a:rPr lang="es-MX" sz="1400" dirty="0"/>
              <a:t> son gratis, para poderlos implementar necesitas tener conocimientos de cloud, debes poder saber trabajar y mantener máquinas</a:t>
            </a:r>
            <a:r>
              <a:rPr lang="es-MX" sz="1400" dirty="0" smtClean="0"/>
              <a:t>.</a:t>
            </a:r>
          </a:p>
          <a:p>
            <a:pPr algn="just"/>
            <a:endParaRPr lang="es-MX" sz="1400" dirty="0"/>
          </a:p>
          <a:p>
            <a:pPr algn="just"/>
            <a:r>
              <a:rPr lang="es-MX" sz="1400" b="1" dirty="0"/>
              <a:t>SQL vs </a:t>
            </a:r>
            <a:r>
              <a:rPr lang="es-MX" sz="1400" b="1" dirty="0" err="1"/>
              <a:t>NoSQL</a:t>
            </a:r>
            <a:endParaRPr lang="es-MX" sz="1400" dirty="0"/>
          </a:p>
          <a:p>
            <a:pPr algn="just"/>
            <a:r>
              <a:rPr lang="es-MX" sz="1400" dirty="0"/>
              <a:t>La discusión más relevante en el mundo de las aplicaciones web y móvil, donde dependiendo de la aplicación, la decisión puede ser fundamental para el crecimiento de la </a:t>
            </a:r>
            <a:r>
              <a:rPr lang="es-MX" sz="1400" dirty="0" smtClean="0"/>
              <a:t>app. La </a:t>
            </a:r>
            <a:r>
              <a:rPr lang="es-MX" sz="1400" dirty="0"/>
              <a:t>verdad es que para los profesionales de los datos, especialmente </a:t>
            </a:r>
            <a:r>
              <a:rPr lang="es-MX" sz="1400" dirty="0" smtClean="0"/>
              <a:t>los profesionales </a:t>
            </a:r>
            <a:r>
              <a:rPr lang="es-MX" sz="1400" dirty="0"/>
              <a:t>de los datos. Es necesario saber ambos.</a:t>
            </a:r>
          </a:p>
        </p:txBody>
      </p:sp>
    </p:spTree>
    <p:extLst>
      <p:ext uri="{BB962C8B-B14F-4D97-AF65-F5344CB8AC3E}">
        <p14:creationId xmlns:p14="http://schemas.microsoft.com/office/powerpoint/2010/main" val="1304518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8200"/>
                                        </p:tgtEl>
                                        <p:attrNameLst>
                                          <p:attrName>style.visibility</p:attrName>
                                        </p:attrNameLst>
                                      </p:cBhvr>
                                      <p:to>
                                        <p:strVal val="visible"/>
                                      </p:to>
                                    </p:set>
                                    <p:animEffect transition="in" filter="barn(inVertical)">
                                      <p:cBhvr>
                                        <p:cTn id="25" dur="500"/>
                                        <p:tgtEl>
                                          <p:spTgt spid="8200"/>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¿Por que y cuando usar cloud?</a:t>
            </a:r>
            <a:endParaRPr lang="es-CO" dirty="0"/>
          </a:p>
        </p:txBody>
      </p:sp>
      <p:pic>
        <p:nvPicPr>
          <p:cNvPr id="5" name="Imagen 4"/>
          <p:cNvPicPr>
            <a:picLocks noChangeAspect="1"/>
          </p:cNvPicPr>
          <p:nvPr/>
        </p:nvPicPr>
        <p:blipFill>
          <a:blip r:embed="rId2"/>
          <a:stretch>
            <a:fillRect/>
          </a:stretch>
        </p:blipFill>
        <p:spPr>
          <a:xfrm>
            <a:off x="5157035" y="3056322"/>
            <a:ext cx="6699312" cy="3653067"/>
          </a:xfrm>
          <a:prstGeom prst="rect">
            <a:avLst/>
          </a:prstGeom>
        </p:spPr>
      </p:pic>
      <p:sp>
        <p:nvSpPr>
          <p:cNvPr id="6" name="Marcador de contenido 5"/>
          <p:cNvSpPr>
            <a:spLocks noGrp="1"/>
          </p:cNvSpPr>
          <p:nvPr>
            <p:ph idx="1"/>
          </p:nvPr>
        </p:nvSpPr>
        <p:spPr>
          <a:xfrm>
            <a:off x="545430" y="3056322"/>
            <a:ext cx="4371477" cy="2814587"/>
          </a:xfrm>
        </p:spPr>
        <p:txBody>
          <a:bodyPr>
            <a:normAutofit fontScale="92500" lnSpcReduction="10000"/>
          </a:bodyPr>
          <a:lstStyle/>
          <a:p>
            <a:pPr algn="just"/>
            <a:r>
              <a:rPr lang="es-MX" i="1" dirty="0" smtClean="0">
                <a:solidFill>
                  <a:schemeClr val="tx1">
                    <a:lumMod val="50000"/>
                    <a:lumOff val="50000"/>
                  </a:schemeClr>
                </a:solidFill>
              </a:rPr>
              <a:t>Diversas </a:t>
            </a:r>
            <a:r>
              <a:rPr lang="es-MX" i="1" dirty="0">
                <a:solidFill>
                  <a:schemeClr val="tx1">
                    <a:lumMod val="50000"/>
                    <a:lumOff val="50000"/>
                  </a:schemeClr>
                </a:solidFill>
              </a:rPr>
              <a:t>nubes ya ofrecen paquetes completos para el ciclo de datos, como Google Cloud</a:t>
            </a:r>
            <a:r>
              <a:rPr lang="es-MX" i="1" dirty="0" smtClean="0">
                <a:solidFill>
                  <a:schemeClr val="tx1">
                    <a:lumMod val="50000"/>
                    <a:lumOff val="50000"/>
                  </a:schemeClr>
                </a:solidFill>
              </a:rPr>
              <a:t>:</a:t>
            </a:r>
          </a:p>
          <a:p>
            <a:pPr algn="just"/>
            <a:endParaRPr lang="es-MX" i="1" dirty="0">
              <a:solidFill>
                <a:schemeClr val="tx1">
                  <a:lumMod val="50000"/>
                  <a:lumOff val="50000"/>
                </a:schemeClr>
              </a:solidFill>
            </a:endParaRPr>
          </a:p>
          <a:p>
            <a:pPr algn="just">
              <a:spcBef>
                <a:spcPts val="0"/>
              </a:spcBef>
            </a:pPr>
            <a:r>
              <a:rPr lang="es-MX" sz="2000" i="1" dirty="0" smtClean="0">
                <a:solidFill>
                  <a:schemeClr val="tx1">
                    <a:lumMod val="50000"/>
                    <a:lumOff val="50000"/>
                  </a:schemeClr>
                </a:solidFill>
              </a:rPr>
              <a:t>- </a:t>
            </a:r>
            <a:r>
              <a:rPr lang="es-MX" sz="2000" i="1" dirty="0" err="1" smtClean="0">
                <a:solidFill>
                  <a:schemeClr val="tx1">
                    <a:lumMod val="50000"/>
                    <a:lumOff val="50000"/>
                  </a:schemeClr>
                </a:solidFill>
              </a:rPr>
              <a:t>Dataflow</a:t>
            </a:r>
            <a:endParaRPr lang="es-MX" sz="2000" i="1" dirty="0">
              <a:solidFill>
                <a:schemeClr val="tx1">
                  <a:lumMod val="50000"/>
                  <a:lumOff val="50000"/>
                </a:schemeClr>
              </a:solidFill>
            </a:endParaRPr>
          </a:p>
          <a:p>
            <a:pPr algn="just">
              <a:spcBef>
                <a:spcPts val="0"/>
              </a:spcBef>
            </a:pPr>
            <a:r>
              <a:rPr lang="es-MX" sz="2000" i="1" dirty="0" smtClean="0">
                <a:solidFill>
                  <a:schemeClr val="tx1">
                    <a:lumMod val="50000"/>
                    <a:lumOff val="50000"/>
                  </a:schemeClr>
                </a:solidFill>
              </a:rPr>
              <a:t>- Pub/Sub</a:t>
            </a:r>
            <a:endParaRPr lang="es-MX" sz="2000" i="1" dirty="0">
              <a:solidFill>
                <a:schemeClr val="tx1">
                  <a:lumMod val="50000"/>
                  <a:lumOff val="50000"/>
                </a:schemeClr>
              </a:solidFill>
            </a:endParaRPr>
          </a:p>
          <a:p>
            <a:pPr algn="just">
              <a:spcBef>
                <a:spcPts val="0"/>
              </a:spcBef>
            </a:pPr>
            <a:r>
              <a:rPr lang="es-MX" sz="2000" i="1" dirty="0" smtClean="0">
                <a:solidFill>
                  <a:schemeClr val="tx1">
                    <a:lumMod val="50000"/>
                    <a:lumOff val="50000"/>
                  </a:schemeClr>
                </a:solidFill>
              </a:rPr>
              <a:t>- Cloud Storage</a:t>
            </a:r>
          </a:p>
          <a:p>
            <a:pPr algn="just">
              <a:spcBef>
                <a:spcPts val="0"/>
              </a:spcBef>
            </a:pPr>
            <a:r>
              <a:rPr lang="es-MX" sz="2000" i="1" dirty="0" smtClean="0">
                <a:solidFill>
                  <a:schemeClr val="tx1">
                    <a:lumMod val="50000"/>
                    <a:lumOff val="50000"/>
                  </a:schemeClr>
                </a:solidFill>
              </a:rPr>
              <a:t>- </a:t>
            </a:r>
            <a:r>
              <a:rPr lang="es-MX" sz="2000" i="1" dirty="0" err="1" smtClean="0">
                <a:solidFill>
                  <a:schemeClr val="tx1">
                    <a:lumMod val="50000"/>
                    <a:lumOff val="50000"/>
                  </a:schemeClr>
                </a:solidFill>
              </a:rPr>
              <a:t>Datalab</a:t>
            </a:r>
            <a:endParaRPr lang="es-MX" sz="2000" i="1" dirty="0">
              <a:solidFill>
                <a:schemeClr val="tx1">
                  <a:lumMod val="50000"/>
                  <a:lumOff val="50000"/>
                </a:schemeClr>
              </a:solidFill>
            </a:endParaRPr>
          </a:p>
          <a:p>
            <a:pPr algn="just">
              <a:spcBef>
                <a:spcPts val="0"/>
              </a:spcBef>
            </a:pPr>
            <a:r>
              <a:rPr lang="es-MX" sz="2000" i="1" dirty="0" smtClean="0">
                <a:solidFill>
                  <a:schemeClr val="tx1">
                    <a:lumMod val="50000"/>
                    <a:lumOff val="50000"/>
                  </a:schemeClr>
                </a:solidFill>
              </a:rPr>
              <a:t>- </a:t>
            </a:r>
            <a:r>
              <a:rPr lang="es-MX" sz="2000" i="1" dirty="0" err="1" smtClean="0">
                <a:solidFill>
                  <a:schemeClr val="tx1">
                    <a:lumMod val="50000"/>
                    <a:lumOff val="50000"/>
                  </a:schemeClr>
                </a:solidFill>
              </a:rPr>
              <a:t>BigQuery</a:t>
            </a:r>
            <a:endParaRPr lang="es-MX" sz="2000" i="1" dirty="0">
              <a:solidFill>
                <a:schemeClr val="tx1">
                  <a:lumMod val="50000"/>
                  <a:lumOff val="50000"/>
                </a:schemeClr>
              </a:solidFill>
            </a:endParaRPr>
          </a:p>
          <a:p>
            <a:pPr algn="just">
              <a:spcBef>
                <a:spcPts val="0"/>
              </a:spcBef>
            </a:pPr>
            <a:r>
              <a:rPr lang="es-MX" sz="2000" i="1" dirty="0" smtClean="0">
                <a:solidFill>
                  <a:schemeClr val="tx1">
                    <a:lumMod val="50000"/>
                    <a:lumOff val="50000"/>
                  </a:schemeClr>
                </a:solidFill>
              </a:rPr>
              <a:t>- </a:t>
            </a:r>
            <a:r>
              <a:rPr lang="es-MX" sz="2000" i="1" dirty="0" err="1" smtClean="0">
                <a:solidFill>
                  <a:schemeClr val="tx1">
                    <a:lumMod val="50000"/>
                    <a:lumOff val="50000"/>
                  </a:schemeClr>
                </a:solidFill>
              </a:rPr>
              <a:t>Dataproc</a:t>
            </a:r>
            <a:endParaRPr lang="es-MX" sz="2000" i="1" dirty="0">
              <a:solidFill>
                <a:schemeClr val="tx1">
                  <a:lumMod val="50000"/>
                  <a:lumOff val="50000"/>
                </a:schemeClr>
              </a:solidFill>
            </a:endParaRPr>
          </a:p>
          <a:p>
            <a:pPr algn="just">
              <a:spcBef>
                <a:spcPts val="0"/>
              </a:spcBef>
            </a:pPr>
            <a:r>
              <a:rPr lang="es-MX" sz="2000" i="1" dirty="0" smtClean="0">
                <a:solidFill>
                  <a:schemeClr val="tx1">
                    <a:lumMod val="50000"/>
                    <a:lumOff val="50000"/>
                  </a:schemeClr>
                </a:solidFill>
              </a:rPr>
              <a:t>- </a:t>
            </a:r>
            <a:r>
              <a:rPr lang="es-MX" sz="2000" i="1" dirty="0" err="1" smtClean="0">
                <a:solidFill>
                  <a:schemeClr val="tx1">
                    <a:lumMod val="50000"/>
                    <a:lumOff val="50000"/>
                  </a:schemeClr>
                </a:solidFill>
              </a:rPr>
              <a:t>Firestore</a:t>
            </a:r>
            <a:endParaRPr lang="es-MX" sz="2000" i="1" dirty="0">
              <a:solidFill>
                <a:schemeClr val="tx1">
                  <a:lumMod val="50000"/>
                  <a:lumOff val="50000"/>
                </a:schemeClr>
              </a:solidFill>
            </a:endParaRPr>
          </a:p>
          <a:p>
            <a:pPr algn="just"/>
            <a:endParaRPr lang="es-CO" dirty="0"/>
          </a:p>
        </p:txBody>
      </p:sp>
      <p:sp>
        <p:nvSpPr>
          <p:cNvPr id="7" name="Rectángulo 6"/>
          <p:cNvSpPr/>
          <p:nvPr/>
        </p:nvSpPr>
        <p:spPr>
          <a:xfrm>
            <a:off x="545430" y="1817365"/>
            <a:ext cx="11173327" cy="923330"/>
          </a:xfrm>
          <a:prstGeom prst="rect">
            <a:avLst/>
          </a:prstGeom>
        </p:spPr>
        <p:txBody>
          <a:bodyPr wrap="square">
            <a:spAutoFit/>
          </a:bodyPr>
          <a:lstStyle/>
          <a:p>
            <a:pPr algn="just"/>
            <a:r>
              <a:rPr lang="es-MX" dirty="0"/>
              <a:t>La </a:t>
            </a:r>
            <a:r>
              <a:rPr lang="es-MX" b="1" dirty="0"/>
              <a:t>nube</a:t>
            </a:r>
            <a:r>
              <a:rPr lang="es-MX" dirty="0"/>
              <a:t> nos da un poder de cómputo casi inimaginable, nos permite procesar </a:t>
            </a:r>
            <a:r>
              <a:rPr lang="es-MX" b="1" i="1" dirty="0"/>
              <a:t>terabytes</a:t>
            </a:r>
            <a:r>
              <a:rPr lang="es-MX" b="1" dirty="0"/>
              <a:t> de datos en segundos</a:t>
            </a:r>
            <a:r>
              <a:rPr lang="es-MX" dirty="0"/>
              <a:t>. La </a:t>
            </a:r>
            <a:r>
              <a:rPr lang="es-MX" b="1" dirty="0"/>
              <a:t>nube</a:t>
            </a:r>
            <a:r>
              <a:rPr lang="es-MX" dirty="0"/>
              <a:t> se puede usar en dos grandes ocasiones. Cuando los datos ya no caben en tu computadora </a:t>
            </a:r>
            <a:r>
              <a:rPr lang="es-MX" dirty="0" smtClean="0"/>
              <a:t>local </a:t>
            </a:r>
            <a:r>
              <a:rPr lang="es-MX" dirty="0"/>
              <a:t>o cuando el tiempo de procesamiento esta siendo muy extenso, es en ese momento donde deberías usar la nube</a:t>
            </a:r>
            <a:r>
              <a:rPr lang="es-MX" dirty="0" smtClean="0"/>
              <a:t>.</a:t>
            </a:r>
            <a:endParaRPr lang="es-MX" dirty="0"/>
          </a:p>
        </p:txBody>
      </p:sp>
    </p:spTree>
    <p:extLst>
      <p:ext uri="{BB962C8B-B14F-4D97-AF65-F5344CB8AC3E}">
        <p14:creationId xmlns:p14="http://schemas.microsoft.com/office/powerpoint/2010/main" val="3416247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barn(inVertical)">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barn(inVertical)">
                                      <p:cBhvr>
                                        <p:cTn id="23" dur="5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barn(inVertical)">
                                      <p:cBhvr>
                                        <p:cTn id="28" dur="500"/>
                                        <p:tgtEl>
                                          <p:spTgt spid="6">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barn(inVertical)">
                                      <p:cBhvr>
                                        <p:cTn id="33" dur="500"/>
                                        <p:tgtEl>
                                          <p:spTgt spid="6">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6">
                                            <p:txEl>
                                              <p:pRg st="5" end="5"/>
                                            </p:txEl>
                                          </p:spTgt>
                                        </p:tgtEl>
                                        <p:attrNameLst>
                                          <p:attrName>style.visibility</p:attrName>
                                        </p:attrNameLst>
                                      </p:cBhvr>
                                      <p:to>
                                        <p:strVal val="visible"/>
                                      </p:to>
                                    </p:set>
                                    <p:animEffect transition="in" filter="barn(inVertical)">
                                      <p:cBhvr>
                                        <p:cTn id="38" dur="500"/>
                                        <p:tgtEl>
                                          <p:spTgt spid="6">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Effect transition="in" filter="barn(inVertical)">
                                      <p:cBhvr>
                                        <p:cTn id="43" dur="500"/>
                                        <p:tgtEl>
                                          <p:spTgt spid="6">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6">
                                            <p:txEl>
                                              <p:pRg st="7" end="7"/>
                                            </p:txEl>
                                          </p:spTgt>
                                        </p:tgtEl>
                                        <p:attrNameLst>
                                          <p:attrName>style.visibility</p:attrName>
                                        </p:attrNameLst>
                                      </p:cBhvr>
                                      <p:to>
                                        <p:strVal val="visible"/>
                                      </p:to>
                                    </p:set>
                                    <p:animEffect transition="in" filter="barn(inVertical)">
                                      <p:cBhvr>
                                        <p:cTn id="48" dur="500"/>
                                        <p:tgtEl>
                                          <p:spTgt spid="6">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6">
                                            <p:txEl>
                                              <p:pRg st="8" end="8"/>
                                            </p:txEl>
                                          </p:spTgt>
                                        </p:tgtEl>
                                        <p:attrNameLst>
                                          <p:attrName>style.visibility</p:attrName>
                                        </p:attrNameLst>
                                      </p:cBhvr>
                                      <p:to>
                                        <p:strVal val="visible"/>
                                      </p:to>
                                    </p:set>
                                    <p:animEffect transition="in" filter="barn(inVertical)">
                                      <p:cBhvr>
                                        <p:cTn id="53" dur="500"/>
                                        <p:tgtEl>
                                          <p:spTgt spid="6">
                                            <p:txEl>
                                              <p:pRg st="8" end="8"/>
                                            </p:txEl>
                                          </p:spTgt>
                                        </p:tgtEl>
                                      </p:cBhvr>
                                    </p:animEffect>
                                  </p:childTnLst>
                                </p:cTn>
                              </p:par>
                              <p:par>
                                <p:cTn id="54" presetID="16" presetClass="entr" presetSubtype="21"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barn(inVertical)">
                                      <p:cBhvr>
                                        <p:cTn id="5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Deep Learning: ¿qué es y cómo se relaciona con el Machine Learning?"/>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92288" y="1"/>
            <a:ext cx="969971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3"/>
          <p:cNvSpPr>
            <a:spLocks noGrp="1"/>
          </p:cNvSpPr>
          <p:nvPr>
            <p:ph type="ctrTitle"/>
          </p:nvPr>
        </p:nvSpPr>
        <p:spPr>
          <a:xfrm>
            <a:off x="320168" y="1815921"/>
            <a:ext cx="10782300" cy="1483098"/>
          </a:xfrm>
        </p:spPr>
        <p:txBody>
          <a:bodyPr/>
          <a:lstStyle/>
          <a:p>
            <a:r>
              <a:rPr lang="es-MX" dirty="0" smtClean="0"/>
              <a:t>Machine Learning</a:t>
            </a:r>
            <a:endParaRPr lang="es-CO" dirty="0"/>
          </a:p>
        </p:txBody>
      </p:sp>
      <p:sp>
        <p:nvSpPr>
          <p:cNvPr id="5" name="Subtítulo 4"/>
          <p:cNvSpPr>
            <a:spLocks noGrp="1"/>
          </p:cNvSpPr>
          <p:nvPr>
            <p:ph type="subTitle" idx="1"/>
          </p:nvPr>
        </p:nvSpPr>
        <p:spPr>
          <a:xfrm>
            <a:off x="667512" y="3659628"/>
            <a:ext cx="9228201" cy="2553777"/>
          </a:xfrm>
        </p:spPr>
        <p:txBody>
          <a:bodyPr>
            <a:normAutofit fontScale="92500" lnSpcReduction="10000"/>
          </a:bodyPr>
          <a:lstStyle/>
          <a:p>
            <a:pPr marL="457200" indent="-457200">
              <a:buFontTx/>
              <a:buChar char="-"/>
            </a:pPr>
            <a:r>
              <a:rPr lang="es-MX" dirty="0" smtClean="0"/>
              <a:t>Ciclo de vida proyecto.</a:t>
            </a:r>
          </a:p>
          <a:p>
            <a:pPr marL="457200" indent="-457200">
              <a:buFontTx/>
              <a:buChar char="-"/>
            </a:pPr>
            <a:r>
              <a:rPr lang="es-MX" dirty="0" smtClean="0"/>
              <a:t>Definición del problema.</a:t>
            </a:r>
          </a:p>
          <a:p>
            <a:pPr marL="457200" indent="-457200">
              <a:buFontTx/>
              <a:buChar char="-"/>
            </a:pPr>
            <a:r>
              <a:rPr lang="es-MX" dirty="0" smtClean="0"/>
              <a:t>Preparación de los datos.</a:t>
            </a:r>
          </a:p>
          <a:p>
            <a:pPr marL="457200" indent="-457200">
              <a:buFontTx/>
              <a:buChar char="-"/>
            </a:pPr>
            <a:r>
              <a:rPr lang="es-MX" dirty="0" smtClean="0"/>
              <a:t>Modelamiento del problema.</a:t>
            </a:r>
          </a:p>
          <a:p>
            <a:pPr marL="457200" indent="-457200">
              <a:buFontTx/>
              <a:buChar char="-"/>
            </a:pPr>
            <a:r>
              <a:rPr lang="es-MX" dirty="0" smtClean="0"/>
              <a:t>Evaluación del modelo.</a:t>
            </a:r>
          </a:p>
          <a:p>
            <a:pPr marL="457200" indent="-457200">
              <a:buFontTx/>
              <a:buChar char="-"/>
            </a:pPr>
            <a:endParaRPr lang="es-CO" dirty="0"/>
          </a:p>
        </p:txBody>
      </p:sp>
    </p:spTree>
    <p:extLst>
      <p:ext uri="{BB962C8B-B14F-4D97-AF65-F5344CB8AC3E}">
        <p14:creationId xmlns:p14="http://schemas.microsoft.com/office/powerpoint/2010/main" val="2377245644"/>
      </p:ext>
    </p:extLst>
  </p:cSld>
  <p:clrMapOvr>
    <a:masterClrMapping/>
  </p:clrMapOvr>
  <p:transition spd="slow">
    <p:push dir="u"/>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Definir el problema</a:t>
            </a:r>
            <a:endParaRPr lang="es-CO" dirty="0"/>
          </a:p>
        </p:txBody>
      </p:sp>
      <p:sp>
        <p:nvSpPr>
          <p:cNvPr id="3" name="Marcador de contenido 2"/>
          <p:cNvSpPr>
            <a:spLocks noGrp="1"/>
          </p:cNvSpPr>
          <p:nvPr>
            <p:ph idx="1"/>
          </p:nvPr>
        </p:nvSpPr>
        <p:spPr>
          <a:xfrm>
            <a:off x="657224" y="2282137"/>
            <a:ext cx="6767333" cy="3766185"/>
          </a:xfrm>
        </p:spPr>
        <p:txBody>
          <a:bodyPr>
            <a:normAutofit/>
          </a:bodyPr>
          <a:lstStyle/>
          <a:p>
            <a:pPr algn="ctr"/>
            <a:r>
              <a:rPr lang="es-MX" sz="3200" b="1" dirty="0" smtClean="0"/>
              <a:t>¿Por </a:t>
            </a:r>
            <a:r>
              <a:rPr lang="es-MX" sz="3200" b="1" dirty="0"/>
              <a:t>qué es tan importante definir el problema?</a:t>
            </a:r>
            <a:endParaRPr lang="es-MX" sz="3200" b="1" dirty="0" smtClean="0"/>
          </a:p>
          <a:p>
            <a:pPr algn="just"/>
            <a:r>
              <a:rPr lang="es-MX" i="1" dirty="0" smtClean="0"/>
              <a:t>- No </a:t>
            </a:r>
            <a:r>
              <a:rPr lang="es-MX" i="1" dirty="0"/>
              <a:t>tienes problemas por </a:t>
            </a:r>
            <a:r>
              <a:rPr lang="es-MX" i="1" dirty="0" smtClean="0"/>
              <a:t>resolver</a:t>
            </a:r>
            <a:endParaRPr lang="es-MX" dirty="0"/>
          </a:p>
          <a:p>
            <a:pPr algn="just"/>
            <a:r>
              <a:rPr lang="es-MX" i="1" dirty="0" smtClean="0"/>
              <a:t>- Existían </a:t>
            </a:r>
            <a:r>
              <a:rPr lang="es-MX" i="1" dirty="0"/>
              <a:t>soluciones más </a:t>
            </a:r>
            <a:r>
              <a:rPr lang="es-MX" i="1" dirty="0" smtClean="0"/>
              <a:t>simples</a:t>
            </a:r>
          </a:p>
          <a:p>
            <a:pPr algn="just"/>
            <a:r>
              <a:rPr lang="es-MX" dirty="0" smtClean="0"/>
              <a:t>- </a:t>
            </a:r>
            <a:r>
              <a:rPr lang="es-MX" i="1" dirty="0" smtClean="0"/>
              <a:t>No </a:t>
            </a:r>
            <a:r>
              <a:rPr lang="es-MX" i="1" dirty="0"/>
              <a:t>puedes medir el impacto de tu </a:t>
            </a:r>
            <a:r>
              <a:rPr lang="es-MX" i="1" dirty="0" smtClean="0"/>
              <a:t>modelo</a:t>
            </a:r>
            <a:endParaRPr lang="es-MX" dirty="0"/>
          </a:p>
          <a:p>
            <a:pPr algn="just"/>
            <a:r>
              <a:rPr lang="es-MX" i="1" dirty="0" smtClean="0"/>
              <a:t>- No </a:t>
            </a:r>
            <a:r>
              <a:rPr lang="es-MX" i="1" dirty="0"/>
              <a:t>sabes si el problema ya ha sido </a:t>
            </a:r>
            <a:r>
              <a:rPr lang="es-MX" i="1" dirty="0" smtClean="0"/>
              <a:t>resuelto</a:t>
            </a:r>
            <a:endParaRPr lang="es-MX" dirty="0"/>
          </a:p>
          <a:p>
            <a:pPr algn="just"/>
            <a:r>
              <a:rPr lang="es-MX" i="1" dirty="0" smtClean="0"/>
              <a:t>- El </a:t>
            </a:r>
            <a:r>
              <a:rPr lang="es-MX" i="1" dirty="0"/>
              <a:t>problema era imposible de resolver</a:t>
            </a:r>
            <a:endParaRPr lang="es-MX" dirty="0"/>
          </a:p>
          <a:p>
            <a:pPr algn="just"/>
            <a:endParaRPr lang="es-CO" dirty="0"/>
          </a:p>
        </p:txBody>
      </p:sp>
      <p:pic>
        <p:nvPicPr>
          <p:cNvPr id="11268" name="Picture 4" descr="Definir es &quot;re-encontrarse&quot; con el proceso, con el probl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0355" y="1230102"/>
            <a:ext cx="5101645" cy="4818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5221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Metropolitana">
  <a:themeElements>
    <a:clrScheme name="Metropolitana">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a">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Metropolitano</Template>
  <TotalTime>11635</TotalTime>
  <Words>6664</Words>
  <Application>Microsoft Office PowerPoint</Application>
  <PresentationFormat>Panorámica</PresentationFormat>
  <Paragraphs>660</Paragraphs>
  <Slides>124</Slides>
  <Notes>4</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124</vt:i4>
      </vt:variant>
    </vt:vector>
  </HeadingPairs>
  <TitlesOfParts>
    <vt:vector size="135" baseType="lpstr">
      <vt:lpstr>Arial</vt:lpstr>
      <vt:lpstr>Calibri</vt:lpstr>
      <vt:lpstr>Calibri Light</vt:lpstr>
      <vt:lpstr>Cambria Math</vt:lpstr>
      <vt:lpstr>fhybea</vt:lpstr>
      <vt:lpstr>Lato</vt:lpstr>
      <vt:lpstr>LiberationSans_-_1</vt:lpstr>
      <vt:lpstr>Nunito</vt:lpstr>
      <vt:lpstr>Times New Roman</vt:lpstr>
      <vt:lpstr>Wingdings</vt:lpstr>
      <vt:lpstr>Metropolitana</vt:lpstr>
      <vt:lpstr>INTRODUCCIÓN INTELIGENCIA ARTIFICIAL Y MACHINE LEARNING</vt:lpstr>
      <vt:lpstr>¿Qué es la programación? </vt:lpstr>
      <vt:lpstr>PYTHON https://www.python.org/downloads/</vt:lpstr>
      <vt:lpstr>Tipos de datos en Python</vt:lpstr>
      <vt:lpstr>Variables en Python</vt:lpstr>
      <vt:lpstr>Operadores matemáticos Python</vt:lpstr>
      <vt:lpstr>¿En qué orden se evalúan las matemáticas operaciones complejas?</vt:lpstr>
      <vt:lpstr>Operadores de comparación Python</vt:lpstr>
      <vt:lpstr>Operadores lógicos Python</vt:lpstr>
      <vt:lpstr>Funciones en Python</vt:lpstr>
      <vt:lpstr>Estructuras condicionales</vt:lpstr>
      <vt:lpstr>Ciclos</vt:lpstr>
      <vt:lpstr>Manejo de errores en Python</vt:lpstr>
      <vt:lpstr>POO https://gist.github.com/patriciorangles/5566058</vt:lpstr>
      <vt:lpstr>POO en Python</vt:lpstr>
      <vt:lpstr>Módulos en Python</vt:lpstr>
      <vt:lpstr>Entornos virtuales Python</vt:lpstr>
      <vt:lpstr>Presentación de PowerPoint</vt:lpstr>
      <vt:lpstr>Matemática aplicada a la IA</vt:lpstr>
      <vt:lpstr>Vectores</vt:lpstr>
      <vt:lpstr>Matrices</vt:lpstr>
      <vt:lpstr>Algebra lineal</vt:lpstr>
      <vt:lpstr>¿Para qué sirve todo esto?</vt:lpstr>
      <vt:lpstr>Funciones https://www.geogebra.org/m/FjEMjve8#material/H84RJVAH</vt:lpstr>
      <vt:lpstr>Limites, asíntotas, Convergencia y divergencia</vt:lpstr>
      <vt:lpstr>Derivada</vt:lpstr>
      <vt:lpstr>Derivada</vt:lpstr>
      <vt:lpstr>Derivadas Parciales</vt:lpstr>
      <vt:lpstr>Integrales</vt:lpstr>
      <vt:lpstr>Representación gráficamente de una función  https://www.youtube.com/watch?v=AeOQdKP9h9w https://www.youtube.com/watch?v=-UMDH9-dVxg</vt:lpstr>
      <vt:lpstr>Representación gráficamente de una función  https://www.youtube.com/watch?v=AeOQdKP9h9w https://www.youtube.com/watch?v=-UMDH9-dVxg</vt:lpstr>
      <vt:lpstr>Representación gráficamente de una función  https://www.youtube.com/watch?v=AeOQdKP9h9w https://www.youtube.com/watch?v=-UMDH9-dVxg</vt:lpstr>
      <vt:lpstr>Representación gráficamente de una función  https://www.youtube.com/watch?v=AeOQdKP9h9w https://www.youtube.com/watch?v=-UMDH9-dVxg</vt:lpstr>
      <vt:lpstr>Representación gráficamente de una función  https://www.youtube.com/watch?v=AeOQdKP9h9w https://www.youtube.com/watch?v=-UMDH9-dVxg</vt:lpstr>
      <vt:lpstr>Representación gráficamente de una función  https://www.youtube.com/watch?v=AeOQdKP9h9w https://www.youtube.com/watch?v=-UMDH9-dVxg</vt:lpstr>
      <vt:lpstr>Representación gráficamente de una función  https://www.youtube.com/watch?v=CNXjDWfR_os</vt:lpstr>
      <vt:lpstr>¿Para qué sirve todo esto?</vt:lpstr>
      <vt:lpstr>Números combinatorios https://www.sangakoo.com/es/temario/combinatoria</vt:lpstr>
      <vt:lpstr>Sin repetición</vt:lpstr>
      <vt:lpstr>Con repetición</vt:lpstr>
      <vt:lpstr>¿Para qué sirve todo esto?</vt:lpstr>
      <vt:lpstr>Conjuntos y subconjuntos</vt:lpstr>
      <vt:lpstr>Grafos http://www.unipamplona.edu.co/unipamplona/portalIG/home_23/recursos/general/11072012/grafo3.pdf</vt:lpstr>
      <vt:lpstr>Matriz de adyacencia</vt:lpstr>
      <vt:lpstr>Grafo Bipartito https://www.youtube.com/watch?v=oxslxaHiQEI https://www.youtube.com/watch?v=XW86MDEDj9I</vt:lpstr>
      <vt:lpstr>¿Para qué sirve todo esto?</vt:lpstr>
      <vt:lpstr>Arboles</vt:lpstr>
      <vt:lpstr>Lógica https://www.youtube.com/watch?v=G53Da_gzsx0</vt:lpstr>
      <vt:lpstr>Estadística</vt:lpstr>
      <vt:lpstr>¿Para qué sirve todo esto?</vt:lpstr>
      <vt:lpstr>Probabilidad https://www.fhybea.com/probabilidad_clasica.html</vt:lpstr>
      <vt:lpstr>Probabilidad condicionada https://www.fhybea.com/probabilidad-condicional-ejercicios-formula.html</vt:lpstr>
      <vt:lpstr>Teorema de Bayes https://www.superprof.es/apuntes/escolar/matematicas/probabilidades/combinatoria/teorema-de-bayes.html</vt:lpstr>
      <vt:lpstr>Temas pendientes a profundizar https://www.youtube.com/watch?v=_wonmKS4Blk&amp;list=PL3KGq8pH1bFRXWIf8UiELhHHd0DoTw9Qh </vt:lpstr>
      <vt:lpstr>Presentación de PowerPoint</vt:lpstr>
      <vt:lpstr>Aprendizaje por refuerzo  (RL, Reinforcement Learning)</vt:lpstr>
      <vt:lpstr>Aprendizaje supervisado  (Supervised machine learning)</vt:lpstr>
      <vt:lpstr>Aprendizaje no supervisado (Unsupervised machine learning)</vt:lpstr>
      <vt:lpstr>Algoritmos de clasificación  https://www.youtube.com/channel/UCLJV54sFqPiH4MYcJKvGesg/playlists https://www.youtube.com/watch?v=T8aCfSBlrqU</vt:lpstr>
      <vt:lpstr>Regresión lineal</vt:lpstr>
      <vt:lpstr>Regresión logística</vt:lpstr>
      <vt:lpstr>Support vector machines https://es.coursera.org/lecture/clasificacion-imagenes/support-vector-machines-svm-desarrollo-matematico-ztrcv</vt:lpstr>
      <vt:lpstr>Support vector machines kernelización</vt:lpstr>
      <vt:lpstr>Arboles de decisión </vt:lpstr>
      <vt:lpstr>KNN (K-NEAREST NEIGBOURS)</vt:lpstr>
      <vt:lpstr>CLUSTERING  http://www.cs.us.es/~fsancho/?e=230</vt:lpstr>
      <vt:lpstr>Aprendizaje de dependencias</vt:lpstr>
      <vt:lpstr>Programación lógica inductiva</vt:lpstr>
      <vt:lpstr>Algoritmo genético</vt:lpstr>
      <vt:lpstr>Algoritmo de Ant Colony </vt:lpstr>
      <vt:lpstr>(Quality) Q-Learning</vt:lpstr>
      <vt:lpstr>Redes neuronales</vt:lpstr>
      <vt:lpstr>Redes neuronales</vt:lpstr>
      <vt:lpstr>Ingeniería de datos con python</vt:lpstr>
      <vt:lpstr>¿Qué es la Ciencia e Ingeniería de Datos?</vt:lpstr>
      <vt:lpstr>¿Por qué es multidisciplinaria?</vt:lpstr>
      <vt:lpstr>Roles https://medium.com/@meightpc_14421/data-scientist-vs-data-analysis-vs-ml-engineer-which-job-is-most-suited-for-you-def7b12b3256 </vt:lpstr>
      <vt:lpstr>Data Science y Big Data Los roles del futuro http://marmunozcoach.com/wp-content/uploads/2019/02/5.-Rodrigo-Abt-Data-Science-y-Big-Data-roles-del-futuro.pdf</vt:lpstr>
      <vt:lpstr>¿Dónde aplican los roles?</vt:lpstr>
      <vt:lpstr>Tipos de datos</vt:lpstr>
      <vt:lpstr>Fuentes de datos</vt:lpstr>
      <vt:lpstr>ETL (Extract Transform Load)</vt:lpstr>
      <vt:lpstr>Web Scraping</vt:lpstr>
      <vt:lpstr>Configurar entorno de desarrollo https://www.anaconda.com/products/individual https://colab.research.google.com/notebooks/intro.ipynb#</vt:lpstr>
      <vt:lpstr>Librerías a trabajar</vt:lpstr>
      <vt:lpstr>Introducción a la Web</vt:lpstr>
      <vt:lpstr>Protocolo http</vt:lpstr>
      <vt:lpstr>Pandas</vt:lpstr>
      <vt:lpstr>Series y Dataframes</vt:lpstr>
      <vt:lpstr>Índices y selección</vt:lpstr>
      <vt:lpstr>Data wrangling </vt:lpstr>
      <vt:lpstr>Enriquecimiento de datos</vt:lpstr>
      <vt:lpstr>¿Cómo trabajar con datos faltantes?</vt:lpstr>
      <vt:lpstr>Combinación, agrupación y agregación de datos</vt:lpstr>
      <vt:lpstr>Visualización de datos</vt:lpstr>
      <vt:lpstr>Cargar datos</vt:lpstr>
      <vt:lpstr>¿Por que y cuando usar cloud?</vt:lpstr>
      <vt:lpstr>Machine Learning</vt:lpstr>
      <vt:lpstr>Definir el problema</vt:lpstr>
      <vt:lpstr>Ciclo de vida Machine Learning </vt:lpstr>
      <vt:lpstr>Preguntas clave por responder</vt:lpstr>
      <vt:lpstr>Aterriza tu problema de aprendizaje supervisado</vt:lpstr>
      <vt:lpstr>1. Definición del problema</vt:lpstr>
      <vt:lpstr>Aterriza tu problema de aprendizaje supervisado</vt:lpstr>
      <vt:lpstr>2. Preparación de los datos</vt:lpstr>
      <vt:lpstr>3. Modelación</vt:lpstr>
      <vt:lpstr>4. Evaluando el modelo</vt:lpstr>
      <vt:lpstr>Underfitting</vt:lpstr>
      <vt:lpstr>Overfitting</vt:lpstr>
      <vt:lpstr>El equilibrio del Aprendizaje</vt:lpstr>
      <vt:lpstr>Como diseñar buenas features y maldición de la dimensión</vt:lpstr>
      <vt:lpstr>Modelos y Evaluación más avanzada</vt:lpstr>
      <vt:lpstr>Modelos y Evaluación más avanzada</vt:lpstr>
      <vt:lpstr>Ensembles y arboles de decisión</vt:lpstr>
      <vt:lpstr>Arboles de decisión  https://iartificial.net/arboles-de-decision-con-ejemplos-en-python/</vt:lpstr>
      <vt:lpstr>Ensembles https://ligdigonzalez.com/metodos-de-ensamble-de-modelos-machine-learning-ensemble-methods-en-espanol/</vt:lpstr>
      <vt:lpstr>Optimización de hiperparametros https://www.buguroo.com/es/blog/optimizacion-de-hiperparametros </vt:lpstr>
      <vt:lpstr>Optimización de hiperparametros </vt:lpstr>
      <vt:lpstr>Paso a producción</vt:lpstr>
      <vt:lpstr>Diviértete!!! </vt:lpstr>
      <vt:lpstr>Servicios</vt:lpstr>
      <vt:lpstr>Fundamentos de Watson Assistant: Intenciones y Entidades</vt:lpstr>
      <vt:lpstr>Fundamentos de Watson Assistant: Intenciones y Entidades</vt:lpstr>
      <vt:lpstr>Fundamentos de Watson Assistant: Intenciones y Entidades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INTELIGENCIA ARTIFICIA Y MACHINE LEARNING</dc:title>
  <dc:creator>Usuario</dc:creator>
  <cp:lastModifiedBy>Usuario</cp:lastModifiedBy>
  <cp:revision>310</cp:revision>
  <dcterms:created xsi:type="dcterms:W3CDTF">2020-05-12T22:07:13Z</dcterms:created>
  <dcterms:modified xsi:type="dcterms:W3CDTF">2020-07-17T19:44:50Z</dcterms:modified>
</cp:coreProperties>
</file>